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0" r:id="rId2"/>
    <p:sldMasterId id="2147483861" r:id="rId3"/>
    <p:sldMasterId id="2147483873" r:id="rId4"/>
    <p:sldMasterId id="2147483897" r:id="rId5"/>
    <p:sldMasterId id="2147483909" r:id="rId6"/>
  </p:sldMasterIdLst>
  <p:notesMasterIdLst>
    <p:notesMasterId r:id="rId68"/>
  </p:notesMasterIdLst>
  <p:handoutMasterIdLst>
    <p:handoutMasterId r:id="rId69"/>
  </p:handoutMasterIdLst>
  <p:sldIdLst>
    <p:sldId id="1180" r:id="rId7"/>
    <p:sldId id="398" r:id="rId8"/>
    <p:sldId id="1718" r:id="rId9"/>
    <p:sldId id="1517" r:id="rId10"/>
    <p:sldId id="1134" r:id="rId11"/>
    <p:sldId id="1393" r:id="rId12"/>
    <p:sldId id="1520" r:id="rId13"/>
    <p:sldId id="1696" r:id="rId14"/>
    <p:sldId id="1733" r:id="rId15"/>
    <p:sldId id="1697" r:id="rId16"/>
    <p:sldId id="1682" r:id="rId17"/>
    <p:sldId id="1184" r:id="rId18"/>
    <p:sldId id="1720" r:id="rId19"/>
    <p:sldId id="1186" r:id="rId20"/>
    <p:sldId id="1704" r:id="rId21"/>
    <p:sldId id="1721" r:id="rId22"/>
    <p:sldId id="1683" r:id="rId23"/>
    <p:sldId id="1361" r:id="rId24"/>
    <p:sldId id="1723" r:id="rId25"/>
    <p:sldId id="1669" r:id="rId26"/>
    <p:sldId id="1496" r:id="rId27"/>
    <p:sldId id="1722" r:id="rId28"/>
    <p:sldId id="1732" r:id="rId29"/>
    <p:sldId id="1372" r:id="rId30"/>
    <p:sldId id="1191" r:id="rId31"/>
    <p:sldId id="1700" r:id="rId32"/>
    <p:sldId id="1729" r:id="rId33"/>
    <p:sldId id="1684" r:id="rId34"/>
    <p:sldId id="1198" r:id="rId35"/>
    <p:sldId id="1724" r:id="rId36"/>
    <p:sldId id="1731" r:id="rId37"/>
    <p:sldId id="1491" r:id="rId38"/>
    <p:sldId id="1523" r:id="rId39"/>
    <p:sldId id="1701" r:id="rId40"/>
    <p:sldId id="1524" r:id="rId41"/>
    <p:sldId id="1527" r:id="rId42"/>
    <p:sldId id="1734" r:id="rId43"/>
    <p:sldId id="1730" r:id="rId44"/>
    <p:sldId id="1492" r:id="rId45"/>
    <p:sldId id="1735" r:id="rId46"/>
    <p:sldId id="1685" r:id="rId47"/>
    <p:sldId id="1342" r:id="rId48"/>
    <p:sldId id="1725" r:id="rId49"/>
    <p:sldId id="1373" r:id="rId50"/>
    <p:sldId id="1202" r:id="rId51"/>
    <p:sldId id="1489" r:id="rId52"/>
    <p:sldId id="1695" r:id="rId53"/>
    <p:sldId id="1374" r:id="rId54"/>
    <p:sldId id="1716" r:id="rId55"/>
    <p:sldId id="1708" r:id="rId56"/>
    <p:sldId id="1521" r:id="rId57"/>
    <p:sldId id="1686" r:id="rId58"/>
    <p:sldId id="1688" r:id="rId59"/>
    <p:sldId id="1714" r:id="rId60"/>
    <p:sldId id="1689" r:id="rId61"/>
    <p:sldId id="1726" r:id="rId62"/>
    <p:sldId id="1728" r:id="rId63"/>
    <p:sldId id="1715" r:id="rId64"/>
    <p:sldId id="1702" r:id="rId65"/>
    <p:sldId id="1727" r:id="rId66"/>
    <p:sldId id="1177" r:id="rId6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emu" initials="t" lastIdx="1" clrIdx="0">
    <p:extLst>
      <p:ext uri="{19B8F6BF-5375-455C-9EA6-DF929625EA0E}">
        <p15:presenceInfo xmlns:p15="http://schemas.microsoft.com/office/powerpoint/2012/main" userId="S-1-5-21-2467056743-819942793-2686997299-1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49C"/>
    <a:srgbClr val="F39971"/>
    <a:srgbClr val="FCDEC0"/>
    <a:srgbClr val="00ACAB"/>
    <a:srgbClr val="FF6C11"/>
    <a:srgbClr val="F9D6BF"/>
    <a:srgbClr val="E25600"/>
    <a:srgbClr val="F1995D"/>
    <a:srgbClr val="F4B183"/>
    <a:srgbClr val="F7F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5043" autoAdjust="0"/>
  </p:normalViewPr>
  <p:slideViewPr>
    <p:cSldViewPr snapToGrid="0">
      <p:cViewPr>
        <p:scale>
          <a:sx n="75" d="100"/>
          <a:sy n="75" d="100"/>
        </p:scale>
        <p:origin x="1920" y="738"/>
      </p:cViewPr>
      <p:guideLst/>
    </p:cSldViewPr>
  </p:slideViewPr>
  <p:notesTextViewPr>
    <p:cViewPr>
      <p:scale>
        <a:sx n="1" d="1"/>
        <a:sy n="1" d="1"/>
      </p:scale>
      <p:origin x="0" y="0"/>
    </p:cViewPr>
  </p:notesTextViewPr>
  <p:notesViewPr>
    <p:cSldViewPr snapToGrid="0">
      <p:cViewPr varScale="1">
        <p:scale>
          <a:sx n="50" d="100"/>
          <a:sy n="50" d="100"/>
        </p:scale>
        <p:origin x="2710" y="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C1DEFF1C-168F-4BEC-A917-8B885A7E09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9AF808B0-AE24-4E9D-BDB1-AC1B9ABD42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280F2E-8D26-415E-A0AE-4CB82F049512}" type="datetimeFigureOut">
              <a:rPr lang="fi-FI" smtClean="0"/>
              <a:t>27.2.2026</a:t>
            </a:fld>
            <a:endParaRPr lang="fi-FI"/>
          </a:p>
        </p:txBody>
      </p:sp>
      <p:sp>
        <p:nvSpPr>
          <p:cNvPr id="4" name="Alatunnisteen paikkamerkki 3">
            <a:extLst>
              <a:ext uri="{FF2B5EF4-FFF2-40B4-BE49-F238E27FC236}">
                <a16:creationId xmlns:a16="http://schemas.microsoft.com/office/drawing/2014/main" id="{F434DD7C-499E-485A-B9B1-F372AB1FA7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BA557C7-4579-43EC-B5D2-504FF4F34D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003750-55FF-4C6D-BDE9-D7BFA32CA41C}" type="slidenum">
              <a:rPr lang="fi-FI" smtClean="0"/>
              <a:t>‹#›</a:t>
            </a:fld>
            <a:endParaRPr lang="fi-FI"/>
          </a:p>
        </p:txBody>
      </p:sp>
    </p:spTree>
    <p:extLst>
      <p:ext uri="{BB962C8B-B14F-4D97-AF65-F5344CB8AC3E}">
        <p14:creationId xmlns:p14="http://schemas.microsoft.com/office/powerpoint/2010/main" val="2200441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1ABE7-AB59-41C6-8E68-4995E5ECC23A}" type="datetimeFigureOut">
              <a:rPr lang="fi-FI" smtClean="0"/>
              <a:t>27.2.2026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3F627-45E4-4851-A547-F93D2D7AF91E}" type="slidenum">
              <a:rPr lang="fi-FI" smtClean="0"/>
              <a:t>‹#›</a:t>
            </a:fld>
            <a:endParaRPr lang="fi-FI"/>
          </a:p>
        </p:txBody>
      </p:sp>
    </p:spTree>
    <p:extLst>
      <p:ext uri="{BB962C8B-B14F-4D97-AF65-F5344CB8AC3E}">
        <p14:creationId xmlns:p14="http://schemas.microsoft.com/office/powerpoint/2010/main" val="425281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8EC0-1976-4FA9-9B2F-08DC5C10C94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44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4639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D5A9-7903-965D-E4E4-71CB41D075F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4B35477-A9F8-0720-5DC5-B130CED26933}"/>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3395C3C6-2CE7-FD73-EFC1-83534729694A}"/>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7FDD271A-160E-9421-00A4-45BC0A724B49}"/>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56286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33048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E88F-1C7D-AEF1-0912-3D923DE2CAC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7A02EE9-A5CF-FC9D-DFDF-2247D02340E7}"/>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1E77C784-6089-1787-DB15-0C5DB65227B3}"/>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A8440DFD-F327-40A1-F679-44455615DA17}"/>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04598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DBB3-7566-575D-A093-65A5AC0F2E6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C2D6280-DA65-CC8A-F66B-DF2634C264C9}"/>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9C0D926D-14A0-D5A3-91C1-34915892FA21}"/>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4C264551-5363-0FA0-958D-1B6CEAA64A11}"/>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710833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256401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78A04-3017-3D73-411E-D114EE36FBA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C2FB16A-9184-31A1-482B-4E54FE29DDE1}"/>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2A77B3D1-952B-6EFE-CD14-46065E9E4EE8}"/>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5A3831E0-4BE3-1CCE-45DF-2D1BE66B7EBE}"/>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368387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264872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158906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3220E-C329-75CC-AE79-88B659A0DD2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54FA33D-BBEC-16A7-CF6B-03C767D5ADD5}"/>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8AE41796-C7F7-0187-B51E-F498881938D7}"/>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11D75B4C-F347-FE66-826E-52EE5560EE15}"/>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42589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3F627-45E4-4851-A547-F93D2D7AF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94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13EBE-FB46-B5AB-5C40-A5B3D6E5EAD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E51AFAD-02AB-8FA5-7A99-247C9D8898F0}"/>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3C370597-BFB8-2392-02B0-10BF8C2FD949}"/>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59A137AE-A199-5B3A-89F9-FBAC1304CEF0}"/>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2356171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533177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r>
              <a:rPr lang="fi-FI" dirty="0"/>
              <a:t>Autolla saapuneiden osuus keskiarvoihin verraten erittäin suuri</a:t>
            </a:r>
          </a:p>
        </p:txBody>
      </p:sp>
    </p:spTree>
    <p:extLst>
      <p:ext uri="{BB962C8B-B14F-4D97-AF65-F5344CB8AC3E}">
        <p14:creationId xmlns:p14="http://schemas.microsoft.com/office/powerpoint/2010/main" val="199580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A8E17-A347-7819-6346-E8CC0DB8742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20AE4106-C8FB-158C-A0F7-6292BEB5EA47}"/>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4764B739-8A1D-C67D-12D1-A72080AD39AA}"/>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CC930965-A3F4-C8E5-2E8C-D5B326679360}"/>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257681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E3854-C547-4690-4B89-FED6C1DB74C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604090E-49D5-5033-B73C-B5CAA32E5CAF}"/>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5FAF6516-D35C-3F04-B7FB-AD9D03E761E3}"/>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B3534C43-3F35-FB34-2DD4-7FF83B492309}"/>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342793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r>
              <a:rPr lang="fi-FI" dirty="0"/>
              <a:t>NPS yksi parhaimmista mitä mitattu urheilutapahtumista</a:t>
            </a:r>
          </a:p>
        </p:txBody>
      </p:sp>
    </p:spTree>
    <p:extLst>
      <p:ext uri="{BB962C8B-B14F-4D97-AF65-F5344CB8AC3E}">
        <p14:creationId xmlns:p14="http://schemas.microsoft.com/office/powerpoint/2010/main" val="109479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70F82-D72E-6190-2C25-FB75CC0CCFA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4C42639-2B13-958E-CE87-194B6288459E}"/>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B270E5F8-90CD-CD25-DFF5-41918089BDC6}"/>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311D256B-9134-D81B-6B8E-AF44E1422A2B}"/>
              </a:ext>
            </a:extLst>
          </p:cNvPr>
          <p:cNvSpPr>
            <a:spLocks noGrp="1" noChangeArrowheads="1"/>
          </p:cNvSpPr>
          <p:nvPr>
            <p:ph type="body" idx="1"/>
          </p:nvPr>
        </p:nvSpPr>
        <p:spPr/>
        <p:txBody>
          <a:bodyPr/>
          <a:lstStyle/>
          <a:p>
            <a:r>
              <a:rPr lang="fi-FI" dirty="0"/>
              <a:t>NPS yksi parhaimmista mitä mitattu urheilutapahtumista</a:t>
            </a:r>
          </a:p>
        </p:txBody>
      </p:sp>
    </p:spTree>
    <p:extLst>
      <p:ext uri="{BB962C8B-B14F-4D97-AF65-F5344CB8AC3E}">
        <p14:creationId xmlns:p14="http://schemas.microsoft.com/office/powerpoint/2010/main" val="309666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A3F06-DB9A-8F97-3EE4-64B6A0255A9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11041C2-428D-FDA5-23A4-8464D13DEB21}"/>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264BAE01-7AB7-B9C2-1470-0F8D30546466}"/>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D5C24AE5-9E17-7A49-D793-58816FA8F7DD}"/>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2936708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09402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1760-8AC9-B70B-246A-713FA2B510F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FF4FABD-F547-0537-57CA-A93E232556E9}"/>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D99BAAC4-91A8-915E-C37B-DBB839005C9F}"/>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A8C6122D-94F8-3A4A-7306-E5C33C33EB34}"/>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84693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Tx/>
              <a:buNone/>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8EC0-1976-4FA9-9B2F-08DC5C10C94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56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779DA-1446-8D3C-29AE-C3ADC086822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41DAC02-949C-1C87-B625-40FB018883AF}"/>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27D65DE5-2B9F-D75D-18D1-A7CD30A5FAFF}"/>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13E97C59-49CF-1E3E-D088-C31B65DE387C}"/>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143894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65E6-3087-BEB5-8029-6D2AA5AB393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14B2D86-3B3E-60A7-8CA3-7749D8B02159}"/>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8A44C92D-0257-DEEB-6EDB-5B2614B6C5E5}"/>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1D2B6F1C-BAF6-0D2F-1886-504B10AA10C6}"/>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663875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65E6-3087-BEB5-8029-6D2AA5AB393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14B2D86-3B3E-60A7-8CA3-7749D8B02159}"/>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8A44C92D-0257-DEEB-6EDB-5B2614B6C5E5}"/>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1D2B6F1C-BAF6-0D2F-1886-504B10AA10C6}"/>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283559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374C-3C6C-6D08-0A4D-A7F3F17A74C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C8B9A00-D7DF-1EFD-AB4E-99D744FF3356}"/>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4B42311B-8D7C-DE83-2DBE-8D631F361313}"/>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BB95691F-B668-3D5B-3C72-816598532E23}"/>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276054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C127-4BCD-6A2E-0D0C-8A5D70AFC4F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902ACAC-5524-CBA8-F892-0B22E812B9E3}"/>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01DC0936-5844-C2C4-7F35-EBACE5B4689A}"/>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7F03D2AD-5BD2-4F74-64D9-B5A069DCC389}"/>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4014970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432114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C31E-3612-6463-FFE9-50B4CF238F0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8166D8A4-339A-3997-5F9C-EBE2580BBC5A}"/>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818B424C-7857-983A-3CB7-0BA8AB9A6F18}"/>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9E687382-5B10-2A51-EA15-8D1B763889EB}"/>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712328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280409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E67FE-C6EA-E56D-940D-810453ABE578}"/>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870E58D-E7F3-CA44-1729-09202A0768B3}"/>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ACFE8964-0F70-2F45-AB80-F7582AAFB935}"/>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4818E2F9-C3BA-AFFE-B075-720D77FBAFB9}"/>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387495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26354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8EC0-1976-4FA9-9B2F-08DC5C10C94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5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388246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42498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pPr marL="0" indent="0">
              <a:buFontTx/>
              <a:buNone/>
            </a:pPr>
            <a:endParaRPr lang="fi-FI" dirty="0"/>
          </a:p>
        </p:txBody>
      </p:sp>
    </p:spTree>
    <p:extLst>
      <p:ext uri="{BB962C8B-B14F-4D97-AF65-F5344CB8AC3E}">
        <p14:creationId xmlns:p14="http://schemas.microsoft.com/office/powerpoint/2010/main" val="2877366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288442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C566-329A-744C-3833-9EB606C9BFF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A7F7AA7-56EF-7BE5-982F-A3FB14EB0A48}"/>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803649FD-39AA-83BF-2F77-D4DB503594E5}"/>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C9E81354-AC8A-40D4-9850-C658DCC7E834}"/>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819769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ECAD-2D6B-2C22-E73E-617EFB73652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C73047D-0F17-E33D-C11B-3378595045E4}"/>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9C5AF626-118E-CC8F-F063-ACDC9E7E9598}"/>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E8F14648-F71C-D1AA-D975-57CA8E16357D}"/>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519949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7EE60-3DF7-A4CD-7F64-A73A5CCE1DA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95B5ECE-8B6A-83A1-FEAC-EA9B52167757}"/>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EE7EF0AD-3B71-12CF-0E9A-9FFAB229004B}"/>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676F6B99-A6AB-757D-DE5D-F37579DB6592}"/>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487476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09D3-5B6A-15C6-348E-ACBA57ABFB7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E9710C2-2987-1C04-DBF9-4EDBDCE698D8}"/>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127189D3-93E7-A85A-B1B6-FFB175BA094C}"/>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956CE834-67BE-2054-A92A-DEE2B3042FEA}"/>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80276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7EE60-3DF7-A4CD-7F64-A73A5CCE1DA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95B5ECE-8B6A-83A1-FEAC-EA9B52167757}"/>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EE7EF0AD-3B71-12CF-0E9A-9FFAB229004B}"/>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676F6B99-A6AB-757D-DE5D-F37579DB6592}"/>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646566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2F91-2DC5-FDDD-608C-9E281B80E12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D157DAA-471C-6860-F7C8-409C0327D318}"/>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2270AD08-71B9-C1DB-9822-5EB4C4C617F3}"/>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C36C5EFF-A036-B683-BEE4-C1AC5A37F8B1}"/>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58559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BC8EC0-1976-4FA9-9B2F-08DC5C10C94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322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03A1A-8112-BF84-6BF0-EA4257467D2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33C7F9F-F425-1849-5B06-897ADD04611A}"/>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6483D0C7-377E-C754-4117-C02A52204E5F}"/>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7DEEDBEA-9BD6-37E1-624B-BDA42F081ECD}"/>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803279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270EC-9A27-4545-BE1B-DCD1FD85936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70667FB-A7FD-EBC7-5CEC-A8C23B904937}"/>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BDF7CAD3-DC75-2E9D-C9AC-30C8561B6B18}"/>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1B9A74BB-C57F-81A4-6327-4578FB6802EB}"/>
              </a:ext>
            </a:extLst>
          </p:cNvPr>
          <p:cNvSpPr>
            <a:spLocks noGrp="1" noChangeArrowheads="1"/>
          </p:cNvSpPr>
          <p:nvPr>
            <p:ph type="body" idx="1"/>
          </p:nvPr>
        </p:nvSpPr>
        <p:spPr/>
        <p:txBody>
          <a:bodyPr/>
          <a:lstStyle/>
          <a:p>
            <a:r>
              <a:rPr lang="fi-FI" dirty="0"/>
              <a:t>TOP 5 ja 10 keskiarvo erittäin hyvä vrt. urheilutapahtumien keskiarvo</a:t>
            </a:r>
          </a:p>
        </p:txBody>
      </p:sp>
    </p:spTree>
    <p:extLst>
      <p:ext uri="{BB962C8B-B14F-4D97-AF65-F5344CB8AC3E}">
        <p14:creationId xmlns:p14="http://schemas.microsoft.com/office/powerpoint/2010/main" val="2274520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FABB4-4743-3D88-DE70-87314CB3F82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1B28F8C-D3CC-7628-D245-1AD69E4632D9}"/>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685A0DBC-39F2-6A53-3755-B28AC5C6E75E}"/>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4F69F126-7E8A-4363-7C3A-3C40D505A8DA}"/>
              </a:ext>
            </a:extLst>
          </p:cNvPr>
          <p:cNvSpPr>
            <a:spLocks noGrp="1" noChangeArrowheads="1"/>
          </p:cNvSpPr>
          <p:nvPr>
            <p:ph type="body" idx="1"/>
          </p:nvPr>
        </p:nvSpPr>
        <p:spPr/>
        <p:txBody>
          <a:bodyPr/>
          <a:lstStyle/>
          <a:p>
            <a:r>
              <a:rPr lang="fi-FI" dirty="0"/>
              <a:t>TOP 5 ja 10 keskiarvo erittäin hyvä vrt. urheilutapahtumien keskiarvo</a:t>
            </a:r>
          </a:p>
        </p:txBody>
      </p:sp>
    </p:spTree>
    <p:extLst>
      <p:ext uri="{BB962C8B-B14F-4D97-AF65-F5344CB8AC3E}">
        <p14:creationId xmlns:p14="http://schemas.microsoft.com/office/powerpoint/2010/main" val="397009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5E3E0-765D-A383-C927-F747D1491AA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3C6A542-0FE1-6EBD-FE8B-5EA147166287}"/>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1FCB66C2-D59F-08DA-8E06-10F8A0904D13}"/>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CE92CFB1-44C6-177A-C091-F85B9EDD413F}"/>
              </a:ext>
            </a:extLst>
          </p:cNvPr>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81091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pPr marL="0" indent="0">
              <a:buFontTx/>
              <a:buNone/>
            </a:pPr>
            <a:endParaRPr lang="fi-FI" dirty="0"/>
          </a:p>
        </p:txBody>
      </p:sp>
    </p:spTree>
    <p:extLst>
      <p:ext uri="{BB962C8B-B14F-4D97-AF65-F5344CB8AC3E}">
        <p14:creationId xmlns:p14="http://schemas.microsoft.com/office/powerpoint/2010/main" val="241131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F194-93D9-D95D-C47F-5265861B4AF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D03C7C4-82AC-2280-F7D0-FF11BAB4AE0A}"/>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AC07414F-002B-6990-122A-87BEDEE7E41A}"/>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DC281AD6-0A3B-D905-A44C-B2F8AA2E5739}"/>
              </a:ext>
            </a:extLst>
          </p:cNvPr>
          <p:cNvSpPr>
            <a:spLocks noGrp="1" noChangeArrowheads="1"/>
          </p:cNvSpPr>
          <p:nvPr>
            <p:ph type="body" idx="1"/>
          </p:nvPr>
        </p:nvSpPr>
        <p:spPr/>
        <p:txBody>
          <a:bodyPr/>
          <a:lstStyle/>
          <a:p>
            <a:endParaRPr lang="fi-FI" dirty="0"/>
          </a:p>
        </p:txBody>
      </p:sp>
    </p:spTree>
    <p:extLst>
      <p:ext uri="{BB962C8B-B14F-4D97-AF65-F5344CB8AC3E}">
        <p14:creationId xmlns:p14="http://schemas.microsoft.com/office/powerpoint/2010/main" val="377127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25AB4-3794-004A-618F-FEBF7D83230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1479EE1-6D43-D904-8771-41BE8426E428}"/>
              </a:ext>
            </a:extLst>
          </p:cNvPr>
          <p:cNvSpPr>
            <a:spLocks noGrp="1" noChangeArrowheads="1"/>
          </p:cNvSpPr>
          <p:nvPr>
            <p:ph type="sldNum" sz="quarter" idx="5"/>
          </p:nvPr>
        </p:nvSpPr>
        <p:spPr>
          <a:ln/>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580681-9E4C-4E7A-88B5-A2CEA1F72FCA}" type="slidenum">
              <a:rPr kumimoji="0" lang="nb-NO"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
        <p:nvSpPr>
          <p:cNvPr id="9218" name="Rectangle 2">
            <a:extLst>
              <a:ext uri="{FF2B5EF4-FFF2-40B4-BE49-F238E27FC236}">
                <a16:creationId xmlns:a16="http://schemas.microsoft.com/office/drawing/2014/main" id="{0C3E65D8-708D-D199-1973-BA048C7381D4}"/>
              </a:ext>
            </a:extLst>
          </p:cNvPr>
          <p:cNvSpPr>
            <a:spLocks noGrp="1" noRot="1" noChangeAspect="1" noChangeArrowheads="1" noTextEdit="1"/>
          </p:cNvSpPr>
          <p:nvPr>
            <p:ph type="sldImg"/>
          </p:nvPr>
        </p:nvSpPr>
        <p:spPr>
          <a:xfrm>
            <a:off x="381000" y="685800"/>
            <a:ext cx="6096000" cy="3429000"/>
          </a:xfrm>
          <a:ln/>
        </p:spPr>
      </p:sp>
      <p:sp>
        <p:nvSpPr>
          <p:cNvPr id="9219" name="Rectangle 3">
            <a:extLst>
              <a:ext uri="{FF2B5EF4-FFF2-40B4-BE49-F238E27FC236}">
                <a16:creationId xmlns:a16="http://schemas.microsoft.com/office/drawing/2014/main" id="{120C9678-7716-161D-A372-D2A8F60A47C4}"/>
              </a:ext>
            </a:extLst>
          </p:cNvPr>
          <p:cNvSpPr>
            <a:spLocks noGrp="1" noChangeArrowheads="1"/>
          </p:cNvSpPr>
          <p:nvPr>
            <p:ph type="body" idx="1"/>
          </p:nvPr>
        </p:nvSpPr>
        <p:spPr/>
        <p:txBody>
          <a:bodyPr/>
          <a:lstStyle/>
          <a:p>
            <a:pPr marL="0" indent="0">
              <a:buFontTx/>
              <a:buNone/>
            </a:pPr>
            <a:r>
              <a:rPr lang="fi-FI" dirty="0" err="1"/>
              <a:t>Paikkakunn</a:t>
            </a:r>
            <a:r>
              <a:rPr lang="fi-FI" dirty="0"/>
              <a:t>. asuvien osuus suuri</a:t>
            </a:r>
          </a:p>
        </p:txBody>
      </p:sp>
    </p:spTree>
    <p:extLst>
      <p:ext uri="{BB962C8B-B14F-4D97-AF65-F5344CB8AC3E}">
        <p14:creationId xmlns:p14="http://schemas.microsoft.com/office/powerpoint/2010/main" val="2439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E55B92B-ED25-40C3-A14B-403CD946208D}" type="datetimeFigureOut">
              <a:rPr lang="fi-FI" smtClean="0"/>
              <a:t>27.2.2026</a:t>
            </a:fld>
            <a:endParaRPr lang="fi-FI"/>
          </a:p>
        </p:txBody>
      </p:sp>
      <p:sp>
        <p:nvSpPr>
          <p:cNvPr id="5" name="Alatunnisteen paikkamerkki 4"/>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35763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55B92B-ED25-40C3-A14B-403CD946208D}" type="datetimeFigureOut">
              <a:rPr lang="fi-FI" smtClean="0"/>
              <a:t>27.2.2026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384730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55B92B-ED25-40C3-A14B-403CD946208D}" type="datetimeFigureOut">
              <a:rPr lang="fi-FI" smtClean="0"/>
              <a:t>27.2.2026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76049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33"/>
            <a:ext cx="103632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55" indent="0" algn="ctr">
              <a:buNone/>
              <a:defRPr/>
            </a:lvl2pPr>
            <a:lvl3pPr marL="914310" indent="0" algn="ctr">
              <a:buNone/>
              <a:defRPr/>
            </a:lvl3pPr>
            <a:lvl4pPr marL="1371464" indent="0" algn="ctr">
              <a:buNone/>
              <a:defRPr/>
            </a:lvl4pPr>
            <a:lvl5pPr marL="1828618" indent="0" algn="ctr">
              <a:buNone/>
              <a:defRPr/>
            </a:lvl5pPr>
            <a:lvl6pPr marL="2285772" indent="0" algn="ctr">
              <a:buNone/>
              <a:defRPr/>
            </a:lvl6pPr>
            <a:lvl7pPr marL="2742926" indent="0" algn="ctr">
              <a:buNone/>
              <a:defRPr/>
            </a:lvl7pPr>
            <a:lvl8pPr marL="3200080" indent="0" algn="ctr">
              <a:buNone/>
              <a:defRPr/>
            </a:lvl8pPr>
            <a:lvl9pPr marL="3657235" indent="0" algn="ctr">
              <a:buNone/>
              <a:defRPr/>
            </a:lvl9pPr>
          </a:lstStyle>
          <a:p>
            <a:r>
              <a:rPr lang="fi-FI"/>
              <a:t>Muokkaa alaotsikon perustyyliä napsautt.</a:t>
            </a:r>
          </a:p>
        </p:txBody>
      </p:sp>
      <p:sp>
        <p:nvSpPr>
          <p:cNvPr id="4" name="Päivämäärän paikkamerkki 3"/>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5" name="Alatunnisteen paikkamerkki 4"/>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6" name="Dian numeron paikkamerkki 5"/>
          <p:cNvSpPr>
            <a:spLocks noGrp="1"/>
          </p:cNvSpPr>
          <p:nvPr>
            <p:ph type="sldNum" sz="quarter" idx="12"/>
          </p:nvPr>
        </p:nvSpPr>
        <p:spPr>
          <a:xfrm>
            <a:off x="8737600" y="6248400"/>
            <a:ext cx="2540000" cy="457200"/>
          </a:xfrm>
          <a:prstGeom prst="rect">
            <a:avLst/>
          </a:prstGeom>
        </p:spPr>
        <p:txBody>
          <a:bodyPr/>
          <a:lstStyle>
            <a:lvl1pPr>
              <a:defRPr/>
            </a:lvl1pPr>
          </a:lstStyle>
          <a:p>
            <a:fld id="{B20984C3-72D6-4DCD-9F54-5BE4540E497C}"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9923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914400" y="609600"/>
            <a:ext cx="103632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914400" y="1981200"/>
            <a:ext cx="10363200" cy="41148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5" name="Alatunnisteen paikkamerkki 4"/>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6" name="Dian numeron paikkamerkki 5"/>
          <p:cNvSpPr>
            <a:spLocks noGrp="1"/>
          </p:cNvSpPr>
          <p:nvPr>
            <p:ph type="sldNum" sz="quarter" idx="12"/>
          </p:nvPr>
        </p:nvSpPr>
        <p:spPr>
          <a:xfrm>
            <a:off x="8737600" y="6248400"/>
            <a:ext cx="2540000" cy="457200"/>
          </a:xfrm>
          <a:prstGeom prst="rect">
            <a:avLst/>
          </a:prstGeom>
        </p:spPr>
        <p:txBody>
          <a:bodyPr/>
          <a:lstStyle>
            <a:lvl1pPr>
              <a:defRPr/>
            </a:lvl1pPr>
          </a:lstStyle>
          <a:p>
            <a:fld id="{983B13C5-F5A5-4DB5-A5E3-4C314DF7F2D9}"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23383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7"/>
            <a:ext cx="10363200" cy="1500187"/>
          </a:xfrm>
          <a:prstGeom prst="rect">
            <a:avLst/>
          </a:prstGeom>
        </p:spPr>
        <p:txBody>
          <a:bodyPr anchor="b"/>
          <a:lstStyle>
            <a:lvl1pPr marL="0" indent="0">
              <a:buNone/>
              <a:defRPr sz="2000"/>
            </a:lvl1pPr>
            <a:lvl2pPr marL="457155" indent="0">
              <a:buNone/>
              <a:defRPr sz="1801"/>
            </a:lvl2pPr>
            <a:lvl3pPr marL="914310" indent="0">
              <a:buNone/>
              <a:defRPr sz="1600"/>
            </a:lvl3pPr>
            <a:lvl4pPr marL="1371464" indent="0">
              <a:buNone/>
              <a:defRPr sz="1401"/>
            </a:lvl4pPr>
            <a:lvl5pPr marL="1828618" indent="0">
              <a:buNone/>
              <a:defRPr sz="1401"/>
            </a:lvl5pPr>
            <a:lvl6pPr marL="2285772" indent="0">
              <a:buNone/>
              <a:defRPr sz="1401"/>
            </a:lvl6pPr>
            <a:lvl7pPr marL="2742926" indent="0">
              <a:buNone/>
              <a:defRPr sz="1401"/>
            </a:lvl7pPr>
            <a:lvl8pPr marL="3200080" indent="0">
              <a:buNone/>
              <a:defRPr sz="1401"/>
            </a:lvl8pPr>
            <a:lvl9pPr marL="3657235" indent="0">
              <a:buNone/>
              <a:defRPr sz="1401"/>
            </a:lvl9pPr>
          </a:lstStyle>
          <a:p>
            <a:pPr lvl="0"/>
            <a:r>
              <a:rPr lang="fi-FI"/>
              <a:t>Muokkaa tekstin perustyylejä napsauttamalla</a:t>
            </a:r>
          </a:p>
        </p:txBody>
      </p:sp>
      <p:sp>
        <p:nvSpPr>
          <p:cNvPr id="4" name="Päivämäärän paikkamerkki 3"/>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5" name="Alatunnisteen paikkamerkki 4"/>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6" name="Dian numeron paikkamerkki 5"/>
          <p:cNvSpPr>
            <a:spLocks noGrp="1"/>
          </p:cNvSpPr>
          <p:nvPr>
            <p:ph type="sldNum" sz="quarter" idx="12"/>
          </p:nvPr>
        </p:nvSpPr>
        <p:spPr>
          <a:xfrm>
            <a:off x="8737600" y="6248400"/>
            <a:ext cx="2540000" cy="457200"/>
          </a:xfrm>
          <a:prstGeom prst="rect">
            <a:avLst/>
          </a:prstGeom>
        </p:spPr>
        <p:txBody>
          <a:bodyPr/>
          <a:lstStyle>
            <a:lvl1pPr>
              <a:defRPr/>
            </a:lvl1pPr>
          </a:lstStyle>
          <a:p>
            <a:fld id="{B7D6C722-B277-474F-B297-62552D05D596}"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1932249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914400" y="609600"/>
            <a:ext cx="103632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914400" y="1981200"/>
            <a:ext cx="5080000" cy="4114800"/>
          </a:xfrm>
          <a:prstGeom prst="rect">
            <a:avLst/>
          </a:prstGeo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981200"/>
            <a:ext cx="5080000" cy="4114800"/>
          </a:xfrm>
          <a:prstGeom prst="rect">
            <a:avLst/>
          </a:prstGeo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6" name="Alatunnisteen paikkamerkki 5"/>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7" name="Dian numeron paikkamerkki 6"/>
          <p:cNvSpPr>
            <a:spLocks noGrp="1"/>
          </p:cNvSpPr>
          <p:nvPr>
            <p:ph type="sldNum" sz="quarter" idx="12"/>
          </p:nvPr>
        </p:nvSpPr>
        <p:spPr>
          <a:xfrm>
            <a:off x="8737600" y="6248400"/>
            <a:ext cx="2540000" cy="457200"/>
          </a:xfrm>
          <a:prstGeom prst="rect">
            <a:avLst/>
          </a:prstGeom>
        </p:spPr>
        <p:txBody>
          <a:bodyPr/>
          <a:lstStyle>
            <a:lvl1pPr>
              <a:defRPr/>
            </a:lvl1pPr>
          </a:lstStyle>
          <a:p>
            <a:fld id="{F1F04CB2-29C8-4218-888A-C8C306B2D44A}"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2133825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4" y="1535113"/>
            <a:ext cx="5386917" cy="639763"/>
          </a:xfrm>
          <a:prstGeom prst="rect">
            <a:avLst/>
          </a:prstGeom>
        </p:spPr>
        <p:txBody>
          <a:bodyPr anchor="b"/>
          <a:lstStyle>
            <a:lvl1pPr marL="0" indent="0">
              <a:buNone/>
              <a:defRPr sz="2400" b="1"/>
            </a:lvl1pPr>
            <a:lvl2pPr marL="457155" indent="0">
              <a:buNone/>
              <a:defRPr sz="2000" b="1"/>
            </a:lvl2pPr>
            <a:lvl3pPr marL="914310" indent="0">
              <a:buNone/>
              <a:defRPr sz="1801"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4" y="2174875"/>
            <a:ext cx="5386917" cy="3951288"/>
          </a:xfrm>
          <a:prstGeom prst="rect">
            <a:avLst/>
          </a:prstGeo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76" y="1535113"/>
            <a:ext cx="5389033" cy="639763"/>
          </a:xfrm>
          <a:prstGeom prst="rect">
            <a:avLst/>
          </a:prstGeom>
        </p:spPr>
        <p:txBody>
          <a:bodyPr anchor="b"/>
          <a:lstStyle>
            <a:lvl1pPr marL="0" indent="0">
              <a:buNone/>
              <a:defRPr sz="2400" b="1"/>
            </a:lvl1pPr>
            <a:lvl2pPr marL="457155" indent="0">
              <a:buNone/>
              <a:defRPr sz="2000" b="1"/>
            </a:lvl2pPr>
            <a:lvl3pPr marL="914310" indent="0">
              <a:buNone/>
              <a:defRPr sz="1801" b="1"/>
            </a:lvl3pPr>
            <a:lvl4pPr marL="1371464"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76" y="2174875"/>
            <a:ext cx="5389033" cy="3951288"/>
          </a:xfrm>
          <a:prstGeom prst="rect">
            <a:avLst/>
          </a:prstGeo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8" name="Alatunnisteen paikkamerkki 7"/>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9" name="Dian numeron paikkamerkki 8"/>
          <p:cNvSpPr>
            <a:spLocks noGrp="1"/>
          </p:cNvSpPr>
          <p:nvPr>
            <p:ph type="sldNum" sz="quarter" idx="12"/>
          </p:nvPr>
        </p:nvSpPr>
        <p:spPr>
          <a:xfrm>
            <a:off x="8737600" y="6248400"/>
            <a:ext cx="2540000" cy="457200"/>
          </a:xfrm>
          <a:prstGeom prst="rect">
            <a:avLst/>
          </a:prstGeom>
        </p:spPr>
        <p:txBody>
          <a:bodyPr/>
          <a:lstStyle>
            <a:lvl1pPr>
              <a:defRPr/>
            </a:lvl1pPr>
          </a:lstStyle>
          <a:p>
            <a:fld id="{A6D49576-8E82-4707-83E0-F4D7B08C5DE6}"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79584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914400" y="609600"/>
            <a:ext cx="10363200" cy="1143000"/>
          </a:xfrm>
          <a:prstGeom prst="rect">
            <a:avLst/>
          </a:prstGeom>
        </p:spPr>
        <p:txBody>
          <a:bodyPr/>
          <a:lstStyle/>
          <a:p>
            <a:r>
              <a:rPr lang="fi-FI"/>
              <a:t>Muokkaa perustyyl. napsautt.</a:t>
            </a:r>
          </a:p>
        </p:txBody>
      </p:sp>
      <p:sp>
        <p:nvSpPr>
          <p:cNvPr id="3" name="Päivämäärän paikkamerkki 2"/>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4" name="Alatunnisteen paikkamerkki 3"/>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5" name="Dian numeron paikkamerkki 4"/>
          <p:cNvSpPr>
            <a:spLocks noGrp="1"/>
          </p:cNvSpPr>
          <p:nvPr>
            <p:ph type="sldNum" sz="quarter" idx="12"/>
          </p:nvPr>
        </p:nvSpPr>
        <p:spPr>
          <a:xfrm>
            <a:off x="8737600" y="6248400"/>
            <a:ext cx="2540000" cy="457200"/>
          </a:xfrm>
          <a:prstGeom prst="rect">
            <a:avLst/>
          </a:prstGeom>
        </p:spPr>
        <p:txBody>
          <a:bodyPr/>
          <a:lstStyle>
            <a:lvl1pPr>
              <a:defRPr/>
            </a:lvl1pPr>
          </a:lstStyle>
          <a:p>
            <a:fld id="{5CDE56C5-5B2C-49A1-9E7D-7E68677E1C60}"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200145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3" name="Alatunnisteen paikkamerkki 2"/>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4" name="Dian numeron paikkamerkki 3"/>
          <p:cNvSpPr>
            <a:spLocks noGrp="1"/>
          </p:cNvSpPr>
          <p:nvPr>
            <p:ph type="sldNum" sz="quarter" idx="12"/>
          </p:nvPr>
        </p:nvSpPr>
        <p:spPr>
          <a:xfrm>
            <a:off x="8737600" y="6248400"/>
            <a:ext cx="2540000" cy="457200"/>
          </a:xfrm>
          <a:prstGeom prst="rect">
            <a:avLst/>
          </a:prstGeom>
        </p:spPr>
        <p:txBody>
          <a:bodyPr/>
          <a:lstStyle>
            <a:lvl1pPr>
              <a:defRPr/>
            </a:lvl1pPr>
          </a:lstStyle>
          <a:p>
            <a:fld id="{9C92A9DB-4DCF-4469-8A25-26B1DBAEA9B1}"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183727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9" y="273049"/>
            <a:ext cx="4011084" cy="1162051"/>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41" y="273057"/>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9" y="1435104"/>
            <a:ext cx="4011084" cy="4691063"/>
          </a:xfrm>
          <a:prstGeom prst="rect">
            <a:avLst/>
          </a:prstGeom>
        </p:spPr>
        <p:txBody>
          <a:bodyPr/>
          <a:lstStyle>
            <a:lvl1pPr marL="0" indent="0">
              <a:buNone/>
              <a:defRPr sz="1401"/>
            </a:lvl1pPr>
            <a:lvl2pPr marL="457155" indent="0">
              <a:buNone/>
              <a:defRPr sz="1200"/>
            </a:lvl2pPr>
            <a:lvl3pPr marL="914310" indent="0">
              <a:buNone/>
              <a:defRPr sz="1001"/>
            </a:lvl3pPr>
            <a:lvl4pPr marL="1371464" indent="0">
              <a:buNone/>
              <a:defRPr sz="900"/>
            </a:lvl4pPr>
            <a:lvl5pPr marL="1828618"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6" name="Alatunnisteen paikkamerkki 5"/>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7" name="Dian numeron paikkamerkki 6"/>
          <p:cNvSpPr>
            <a:spLocks noGrp="1"/>
          </p:cNvSpPr>
          <p:nvPr>
            <p:ph type="sldNum" sz="quarter" idx="12"/>
          </p:nvPr>
        </p:nvSpPr>
        <p:spPr>
          <a:xfrm>
            <a:off x="8737600" y="6248400"/>
            <a:ext cx="2540000" cy="457200"/>
          </a:xfrm>
          <a:prstGeom prst="rect">
            <a:avLst/>
          </a:prstGeom>
        </p:spPr>
        <p:txBody>
          <a:bodyPr/>
          <a:lstStyle>
            <a:lvl1pPr>
              <a:defRPr/>
            </a:lvl1pPr>
          </a:lstStyle>
          <a:p>
            <a:fld id="{4557B2CD-EB69-4028-8204-8F4539A7FBE1}"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192870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E55B92B-ED25-40C3-A14B-403CD946208D}" type="datetimeFigureOut">
              <a:rPr lang="fi-FI" smtClean="0"/>
              <a:t>27.2.2026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788531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1"/>
            <a:ext cx="7315200" cy="566739"/>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a:prstGeom prst="rect">
            <a:avLst/>
          </a:prstGeom>
        </p:spPr>
        <p:txBody>
          <a:bodyPr/>
          <a:lstStyle>
            <a:lvl1pPr marL="0" indent="0">
              <a:buNone/>
              <a:defRPr sz="3200"/>
            </a:lvl1pPr>
            <a:lvl2pPr marL="457155" indent="0">
              <a:buNone/>
              <a:defRPr sz="2800"/>
            </a:lvl2pPr>
            <a:lvl3pPr marL="914310" indent="0">
              <a:buNone/>
              <a:defRPr sz="2400"/>
            </a:lvl3pPr>
            <a:lvl4pPr marL="1371464" indent="0">
              <a:buNone/>
              <a:defRPr sz="2000"/>
            </a:lvl4pPr>
            <a:lvl5pPr marL="1828618"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fi-FI"/>
          </a:p>
        </p:txBody>
      </p:sp>
      <p:sp>
        <p:nvSpPr>
          <p:cNvPr id="4" name="Tekstin paikkamerkki 3"/>
          <p:cNvSpPr>
            <a:spLocks noGrp="1"/>
          </p:cNvSpPr>
          <p:nvPr>
            <p:ph type="body" sz="half" idx="2"/>
          </p:nvPr>
        </p:nvSpPr>
        <p:spPr>
          <a:xfrm>
            <a:off x="2389717" y="5367343"/>
            <a:ext cx="7315200" cy="804863"/>
          </a:xfrm>
          <a:prstGeom prst="rect">
            <a:avLst/>
          </a:prstGeom>
        </p:spPr>
        <p:txBody>
          <a:bodyPr/>
          <a:lstStyle>
            <a:lvl1pPr marL="0" indent="0">
              <a:buNone/>
              <a:defRPr sz="1401"/>
            </a:lvl1pPr>
            <a:lvl2pPr marL="457155" indent="0">
              <a:buNone/>
              <a:defRPr sz="1200"/>
            </a:lvl2pPr>
            <a:lvl3pPr marL="914310" indent="0">
              <a:buNone/>
              <a:defRPr sz="1001"/>
            </a:lvl3pPr>
            <a:lvl4pPr marL="1371464" indent="0">
              <a:buNone/>
              <a:defRPr sz="900"/>
            </a:lvl4pPr>
            <a:lvl5pPr marL="1828618"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6" name="Alatunnisteen paikkamerkki 5"/>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7" name="Dian numeron paikkamerkki 6"/>
          <p:cNvSpPr>
            <a:spLocks noGrp="1"/>
          </p:cNvSpPr>
          <p:nvPr>
            <p:ph type="sldNum" sz="quarter" idx="12"/>
          </p:nvPr>
        </p:nvSpPr>
        <p:spPr>
          <a:xfrm>
            <a:off x="8737600" y="6248400"/>
            <a:ext cx="2540000" cy="457200"/>
          </a:xfrm>
          <a:prstGeom prst="rect">
            <a:avLst/>
          </a:prstGeom>
        </p:spPr>
        <p:txBody>
          <a:bodyPr/>
          <a:lstStyle>
            <a:lvl1pPr>
              <a:defRPr/>
            </a:lvl1pPr>
          </a:lstStyle>
          <a:p>
            <a:fld id="{B817AAF6-2CAE-4714-88FF-C31B4393DA6B}"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2347624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914400" y="609600"/>
            <a:ext cx="103632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914400" y="1981200"/>
            <a:ext cx="10363200" cy="4114800"/>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5" name="Alatunnisteen paikkamerkki 4"/>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6" name="Dian numeron paikkamerkki 5"/>
          <p:cNvSpPr>
            <a:spLocks noGrp="1"/>
          </p:cNvSpPr>
          <p:nvPr>
            <p:ph type="sldNum" sz="quarter" idx="12"/>
          </p:nvPr>
        </p:nvSpPr>
        <p:spPr>
          <a:xfrm>
            <a:off x="8737600" y="6248400"/>
            <a:ext cx="2540000" cy="457200"/>
          </a:xfrm>
          <a:prstGeom prst="rect">
            <a:avLst/>
          </a:prstGeom>
        </p:spPr>
        <p:txBody>
          <a:bodyPr/>
          <a:lstStyle>
            <a:lvl1pPr>
              <a:defRPr/>
            </a:lvl1pPr>
          </a:lstStyle>
          <a:p>
            <a:fld id="{5D10B041-AEA4-40E6-938D-41E1AF298965}"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3180287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686804" y="609600"/>
            <a:ext cx="2590800" cy="5486400"/>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914404" y="609600"/>
            <a:ext cx="7569200" cy="5486400"/>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914400" y="6248400"/>
            <a:ext cx="2540000" cy="457200"/>
          </a:xfrm>
          <a:prstGeom prst="rect">
            <a:avLst/>
          </a:prstGeom>
        </p:spPr>
        <p:txBody>
          <a:bodyPr/>
          <a:lstStyle>
            <a:lvl1pPr>
              <a:defRPr/>
            </a:lvl1pPr>
          </a:lstStyle>
          <a:p>
            <a:endParaRPr lang="nb-NO">
              <a:solidFill>
                <a:srgbClr val="000000"/>
              </a:solidFill>
            </a:endParaRPr>
          </a:p>
        </p:txBody>
      </p:sp>
      <p:sp>
        <p:nvSpPr>
          <p:cNvPr id="5" name="Alatunnisteen paikkamerkki 4"/>
          <p:cNvSpPr>
            <a:spLocks noGrp="1"/>
          </p:cNvSpPr>
          <p:nvPr>
            <p:ph type="ftr" sz="quarter" idx="11"/>
          </p:nvPr>
        </p:nvSpPr>
        <p:spPr>
          <a:xfrm>
            <a:off x="4165600" y="6248400"/>
            <a:ext cx="3860800" cy="457200"/>
          </a:xfrm>
          <a:prstGeom prst="rect">
            <a:avLst/>
          </a:prstGeom>
        </p:spPr>
        <p:txBody>
          <a:bodyPr/>
          <a:lstStyle>
            <a:lvl1pPr>
              <a:defRPr/>
            </a:lvl1pPr>
          </a:lstStyle>
          <a:p>
            <a:endParaRPr lang="nb-NO">
              <a:solidFill>
                <a:srgbClr val="000000"/>
              </a:solidFill>
            </a:endParaRPr>
          </a:p>
        </p:txBody>
      </p:sp>
      <p:sp>
        <p:nvSpPr>
          <p:cNvPr id="6" name="Dian numeron paikkamerkki 5"/>
          <p:cNvSpPr>
            <a:spLocks noGrp="1"/>
          </p:cNvSpPr>
          <p:nvPr>
            <p:ph type="sldNum" sz="quarter" idx="12"/>
          </p:nvPr>
        </p:nvSpPr>
        <p:spPr>
          <a:xfrm>
            <a:off x="8737600" y="6248400"/>
            <a:ext cx="2540000" cy="457200"/>
          </a:xfrm>
          <a:prstGeom prst="rect">
            <a:avLst/>
          </a:prstGeom>
        </p:spPr>
        <p:txBody>
          <a:bodyPr/>
          <a:lstStyle>
            <a:lvl1pPr>
              <a:defRPr/>
            </a:lvl1pPr>
          </a:lstStyle>
          <a:p>
            <a:fld id="{F12F42CC-B8F1-48C9-B47A-7E82E5476605}" type="slidenum">
              <a:rPr lang="nb-NO">
                <a:solidFill>
                  <a:srgbClr val="000000"/>
                </a:solidFill>
              </a:rPr>
              <a:pPr/>
              <a:t>‹#›</a:t>
            </a:fld>
            <a:endParaRPr lang="nb-NO">
              <a:solidFill>
                <a:srgbClr val="000000"/>
              </a:solidFill>
            </a:endParaRPr>
          </a:p>
        </p:txBody>
      </p:sp>
    </p:spTree>
    <p:extLst>
      <p:ext uri="{BB962C8B-B14F-4D97-AF65-F5344CB8AC3E}">
        <p14:creationId xmlns:p14="http://schemas.microsoft.com/office/powerpoint/2010/main" val="752884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8899C6-E7D3-4BEC-B577-34D99550B45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94E7FAB-4332-41C9-BAD1-5401BEBFD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030B732-4070-4B51-B97C-D732A8E921A3}"/>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5B8BAA2E-6C51-449C-B7C8-997FBF7176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BB364-AD77-44B2-85D0-093E848987C3}"/>
              </a:ext>
            </a:extLst>
          </p:cNvPr>
          <p:cNvSpPr>
            <a:spLocks noGrp="1"/>
          </p:cNvSpPr>
          <p:nvPr>
            <p:ph type="sldNum" sz="quarter" idx="12"/>
          </p:nvPr>
        </p:nvSpPr>
        <p:spPr/>
        <p:txBody>
          <a:bodyPr/>
          <a:lstStyle/>
          <a:p>
            <a:fld id="{77CE5633-E9FD-4075-B0FC-FC6C8AC42B36}" type="slidenum">
              <a:rPr lang="fi-FI" smtClean="0"/>
              <a:t>‹#›</a:t>
            </a:fld>
            <a:endParaRPr lang="fi-FI" dirty="0"/>
          </a:p>
        </p:txBody>
      </p:sp>
    </p:spTree>
    <p:extLst>
      <p:ext uri="{BB962C8B-B14F-4D97-AF65-F5344CB8AC3E}">
        <p14:creationId xmlns:p14="http://schemas.microsoft.com/office/powerpoint/2010/main" val="1845067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6CB30D-300B-4482-8541-557F2BA6AAE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A8A6351-AFDA-4460-955A-94B3ECD74C7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5DDB12-B28F-43C3-933F-05C68B0AE2AC}"/>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DF4ECC4D-3682-4157-9571-78FC56B859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7C6F09F-06B1-4BAA-BCC9-6A96F5FE9991}"/>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1878413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CDD545-342F-4DDF-89FF-A8A49B45911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6BE6A0F-A59A-4AA6-BE23-7C989EFC1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04C0D96-6F80-4659-9C52-BB8127AC7DFA}"/>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2C276917-F9B7-462B-B5B5-B786A8EE93D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0BC21DC-8A33-4981-80E2-C4D5C538E48B}"/>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1312627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8CADE3-5721-479B-B6E2-088114FE244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F8B285D-2B9B-4144-A154-91E9AEFF7B0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80DD07D-0936-42D0-8122-2BDDB609C67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481C89E-CE3B-4A6B-AB63-97F76E247445}"/>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6" name="Alatunnisteen paikkamerkki 5">
            <a:extLst>
              <a:ext uri="{FF2B5EF4-FFF2-40B4-BE49-F238E27FC236}">
                <a16:creationId xmlns:a16="http://schemas.microsoft.com/office/drawing/2014/main" id="{BEF64426-6251-4DDE-B5AD-50D7D9B9760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CE6580-89B9-46B0-AB35-7515C942A7B7}"/>
              </a:ext>
            </a:extLst>
          </p:cNvPr>
          <p:cNvSpPr>
            <a:spLocks noGrp="1"/>
          </p:cNvSpPr>
          <p:nvPr>
            <p:ph type="sldNum" sz="quarter" idx="12"/>
          </p:nvPr>
        </p:nvSpPr>
        <p:spPr/>
        <p:txBody>
          <a:bodyPr/>
          <a:lstStyle/>
          <a:p>
            <a:fld id="{77CE5633-E9FD-4075-B0FC-FC6C8AC42B36}" type="slidenum">
              <a:rPr lang="fi-FI" smtClean="0"/>
              <a:t>‹#›</a:t>
            </a:fld>
            <a:endParaRPr lang="fi-FI"/>
          </a:p>
        </p:txBody>
      </p:sp>
      <p:sp>
        <p:nvSpPr>
          <p:cNvPr id="8" name="Suorakulmio 7">
            <a:extLst>
              <a:ext uri="{FF2B5EF4-FFF2-40B4-BE49-F238E27FC236}">
                <a16:creationId xmlns:a16="http://schemas.microsoft.com/office/drawing/2014/main" id="{73011514-E5AD-40E5-B08B-F96D9DB214C4}"/>
              </a:ext>
            </a:extLst>
          </p:cNvPr>
          <p:cNvSpPr/>
          <p:nvPr userDrawn="1"/>
        </p:nvSpPr>
        <p:spPr>
          <a:xfrm>
            <a:off x="10015869" y="6452043"/>
            <a:ext cx="2176131"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6619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900AB8-FB02-4BFB-8C9C-DE619553039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C3A8A37-FC7E-4855-932F-B0A9FCDEE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F1FF0EF-FB50-4237-8FD5-74618EA436A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B0C4AB8-368A-4014-8BBF-8F6309EEB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5119FC9-C783-4F54-8AA7-D370BC96047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B11DF39-9B77-47E2-A685-B4A3F23FDBC6}"/>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8" name="Alatunnisteen paikkamerkki 7">
            <a:extLst>
              <a:ext uri="{FF2B5EF4-FFF2-40B4-BE49-F238E27FC236}">
                <a16:creationId xmlns:a16="http://schemas.microsoft.com/office/drawing/2014/main" id="{6C420203-2ED9-455C-9E82-1C1D1AF0462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D8EDA21-2D97-4BB1-904E-5370DDDE6D29}"/>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1371777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09167C-8017-4053-8EE0-2D12129E5EE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E7635E1-D786-4839-B2BF-66E124406B68}"/>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4" name="Alatunnisteen paikkamerkki 3">
            <a:extLst>
              <a:ext uri="{FF2B5EF4-FFF2-40B4-BE49-F238E27FC236}">
                <a16:creationId xmlns:a16="http://schemas.microsoft.com/office/drawing/2014/main" id="{11968BFE-A278-4DA6-B10C-33053E8B058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7312288-8A04-4E68-A7B4-2F2B414E0807}"/>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3630452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F43BF65-A793-4D36-963A-2559C91A2C63}"/>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3" name="Alatunnisteen paikkamerkki 2">
            <a:extLst>
              <a:ext uri="{FF2B5EF4-FFF2-40B4-BE49-F238E27FC236}">
                <a16:creationId xmlns:a16="http://schemas.microsoft.com/office/drawing/2014/main" id="{31A1BA34-601C-4F28-A21B-F1235DCCE5B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DBC08D-77B1-429C-95B0-23903F1FB177}"/>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227969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E55B92B-ED25-40C3-A14B-403CD946208D}" type="datetimeFigureOut">
              <a:rPr lang="fi-FI" smtClean="0"/>
              <a:t>27.2.2026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829768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44A595-931A-4276-B518-A30C4DB51F4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2403F90-4473-4DC0-AA65-6D05F2129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18CC058-E3ED-4993-96DC-C64730826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75C182-CBAE-4177-83DD-CC626175D2EB}"/>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6" name="Alatunnisteen paikkamerkki 5">
            <a:extLst>
              <a:ext uri="{FF2B5EF4-FFF2-40B4-BE49-F238E27FC236}">
                <a16:creationId xmlns:a16="http://schemas.microsoft.com/office/drawing/2014/main" id="{51DD7F93-F47C-4516-9EFE-863747378FD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0C9EAC5-7CCD-415E-942E-7DA7D6905F2C}"/>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3084689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E46D1-1362-4F75-908F-7D64C070A96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3AE93C6-3B40-4083-B5C0-1B99D0919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B4B598F-1723-4E5B-9953-7B5E495D0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1AABB97-3CAC-42C7-8F92-1C87F3882D2F}"/>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6" name="Alatunnisteen paikkamerkki 5">
            <a:extLst>
              <a:ext uri="{FF2B5EF4-FFF2-40B4-BE49-F238E27FC236}">
                <a16:creationId xmlns:a16="http://schemas.microsoft.com/office/drawing/2014/main" id="{815EE9A4-414B-4300-980D-E3F3D08195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FEC553-F9F7-4414-ACF6-0F4354E01459}"/>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1869558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0922A4-B9EB-4954-AA9C-29957B70E79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817C6B5-FC8E-445F-AC0C-839AE6CBFE1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E97754-DC99-43D9-8FA4-8BE7A7BEE4E9}"/>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E6E9DA32-2408-4364-B029-C4258659CE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6A16E1-B93B-4408-8E6D-CB1F02687064}"/>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2174462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2A3D74C-E8E5-4FCB-9F1A-5D1D8EB91F2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5AEAC20-5905-4AE0-9D68-0383CE4424D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AF0C1A-EFA5-4A41-A281-40B288ADC332}"/>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DCA5D2A3-4F8A-425B-A3DC-781D5CD5A3F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85A8C1B-063E-4B07-87D4-17F77756AE36}"/>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3728004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8899C6-E7D3-4BEC-B577-34D99550B45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94E7FAB-4332-41C9-BAD1-5401BEBFD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030B732-4070-4B51-B97C-D732A8E921A3}"/>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5B8BAA2E-6C51-449C-B7C8-997FBF7176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BB364-AD77-44B2-85D0-093E848987C3}"/>
              </a:ext>
            </a:extLst>
          </p:cNvPr>
          <p:cNvSpPr>
            <a:spLocks noGrp="1"/>
          </p:cNvSpPr>
          <p:nvPr>
            <p:ph type="sldNum" sz="quarter" idx="12"/>
          </p:nvPr>
        </p:nvSpPr>
        <p:spPr/>
        <p:txBody>
          <a:bodyPr/>
          <a:lstStyle/>
          <a:p>
            <a:fld id="{77CE5633-E9FD-4075-B0FC-FC6C8AC42B36}" type="slidenum">
              <a:rPr lang="fi-FI" smtClean="0"/>
              <a:t>‹#›</a:t>
            </a:fld>
            <a:endParaRPr lang="fi-FI" dirty="0"/>
          </a:p>
        </p:txBody>
      </p:sp>
    </p:spTree>
    <p:extLst>
      <p:ext uri="{BB962C8B-B14F-4D97-AF65-F5344CB8AC3E}">
        <p14:creationId xmlns:p14="http://schemas.microsoft.com/office/powerpoint/2010/main" val="302355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6CB30D-300B-4482-8541-557F2BA6AAE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A8A6351-AFDA-4460-955A-94B3ECD74C7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5DDB12-B28F-43C3-933F-05C68B0AE2AC}"/>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DF4ECC4D-3682-4157-9571-78FC56B859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7C6F09F-06B1-4BAA-BCC9-6A96F5FE9991}"/>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53347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CDD545-342F-4DDF-89FF-A8A49B45911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6BE6A0F-A59A-4AA6-BE23-7C989EFC1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F04C0D96-6F80-4659-9C52-BB8127AC7DFA}"/>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2C276917-F9B7-462B-B5B5-B786A8EE93D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0BC21DC-8A33-4981-80E2-C4D5C538E48B}"/>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2491412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8CADE3-5721-479B-B6E2-088114FE244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F8B285D-2B9B-4144-A154-91E9AEFF7B0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80DD07D-0936-42D0-8122-2BDDB609C67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481C89E-CE3B-4A6B-AB63-97F76E247445}"/>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6" name="Alatunnisteen paikkamerkki 5">
            <a:extLst>
              <a:ext uri="{FF2B5EF4-FFF2-40B4-BE49-F238E27FC236}">
                <a16:creationId xmlns:a16="http://schemas.microsoft.com/office/drawing/2014/main" id="{BEF64426-6251-4DDE-B5AD-50D7D9B9760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CE6580-89B9-46B0-AB35-7515C942A7B7}"/>
              </a:ext>
            </a:extLst>
          </p:cNvPr>
          <p:cNvSpPr>
            <a:spLocks noGrp="1"/>
          </p:cNvSpPr>
          <p:nvPr>
            <p:ph type="sldNum" sz="quarter" idx="12"/>
          </p:nvPr>
        </p:nvSpPr>
        <p:spPr/>
        <p:txBody>
          <a:bodyPr/>
          <a:lstStyle/>
          <a:p>
            <a:fld id="{77CE5633-E9FD-4075-B0FC-FC6C8AC42B36}" type="slidenum">
              <a:rPr lang="fi-FI" smtClean="0"/>
              <a:t>‹#›</a:t>
            </a:fld>
            <a:endParaRPr lang="fi-FI"/>
          </a:p>
        </p:txBody>
      </p:sp>
      <p:sp>
        <p:nvSpPr>
          <p:cNvPr id="8" name="Suorakulmio 7">
            <a:extLst>
              <a:ext uri="{FF2B5EF4-FFF2-40B4-BE49-F238E27FC236}">
                <a16:creationId xmlns:a16="http://schemas.microsoft.com/office/drawing/2014/main" id="{73011514-E5AD-40E5-B08B-F96D9DB214C4}"/>
              </a:ext>
            </a:extLst>
          </p:cNvPr>
          <p:cNvSpPr/>
          <p:nvPr userDrawn="1"/>
        </p:nvSpPr>
        <p:spPr>
          <a:xfrm>
            <a:off x="10015869" y="6452043"/>
            <a:ext cx="2176131"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91389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900AB8-FB02-4BFB-8C9C-DE619553039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C3A8A37-FC7E-4855-932F-B0A9FCDEE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F1FF0EF-FB50-4237-8FD5-74618EA436A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B0C4AB8-368A-4014-8BBF-8F6309EEB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5119FC9-C783-4F54-8AA7-D370BC96047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B11DF39-9B77-47E2-A685-B4A3F23FDBC6}"/>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8" name="Alatunnisteen paikkamerkki 7">
            <a:extLst>
              <a:ext uri="{FF2B5EF4-FFF2-40B4-BE49-F238E27FC236}">
                <a16:creationId xmlns:a16="http://schemas.microsoft.com/office/drawing/2014/main" id="{6C420203-2ED9-455C-9E82-1C1D1AF0462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D8EDA21-2D97-4BB1-904E-5370DDDE6D29}"/>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386394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09167C-8017-4053-8EE0-2D12129E5EE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E7635E1-D786-4839-B2BF-66E124406B68}"/>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4" name="Alatunnisteen paikkamerkki 3">
            <a:extLst>
              <a:ext uri="{FF2B5EF4-FFF2-40B4-BE49-F238E27FC236}">
                <a16:creationId xmlns:a16="http://schemas.microsoft.com/office/drawing/2014/main" id="{11968BFE-A278-4DA6-B10C-33053E8B058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7312288-8A04-4E68-A7B4-2F2B414E0807}"/>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19134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E55B92B-ED25-40C3-A14B-403CD946208D}" type="datetimeFigureOut">
              <a:rPr lang="fi-FI" smtClean="0"/>
              <a:t>27.2.2026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713271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F43BF65-A793-4D36-963A-2559C91A2C63}"/>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3" name="Alatunnisteen paikkamerkki 2">
            <a:extLst>
              <a:ext uri="{FF2B5EF4-FFF2-40B4-BE49-F238E27FC236}">
                <a16:creationId xmlns:a16="http://schemas.microsoft.com/office/drawing/2014/main" id="{31A1BA34-601C-4F28-A21B-F1235DCCE5B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DBC08D-77B1-429C-95B0-23903F1FB177}"/>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1697634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44A595-931A-4276-B518-A30C4DB51F4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2403F90-4473-4DC0-AA65-6D05F2129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18CC058-E3ED-4993-96DC-C64730826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75C182-CBAE-4177-83DD-CC626175D2EB}"/>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6" name="Alatunnisteen paikkamerkki 5">
            <a:extLst>
              <a:ext uri="{FF2B5EF4-FFF2-40B4-BE49-F238E27FC236}">
                <a16:creationId xmlns:a16="http://schemas.microsoft.com/office/drawing/2014/main" id="{51DD7F93-F47C-4516-9EFE-863747378FD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0C9EAC5-7CCD-415E-942E-7DA7D6905F2C}"/>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688806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E46D1-1362-4F75-908F-7D64C070A96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3AE93C6-3B40-4083-B5C0-1B99D0919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B4B598F-1723-4E5B-9953-7B5E495D0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1AABB97-3CAC-42C7-8F92-1C87F3882D2F}"/>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6" name="Alatunnisteen paikkamerkki 5">
            <a:extLst>
              <a:ext uri="{FF2B5EF4-FFF2-40B4-BE49-F238E27FC236}">
                <a16:creationId xmlns:a16="http://schemas.microsoft.com/office/drawing/2014/main" id="{815EE9A4-414B-4300-980D-E3F3D08195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FEC553-F9F7-4414-ACF6-0F4354E01459}"/>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2149681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0922A4-B9EB-4954-AA9C-29957B70E79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817C6B5-FC8E-445F-AC0C-839AE6CBFE1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E97754-DC99-43D9-8FA4-8BE7A7BEE4E9}"/>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E6E9DA32-2408-4364-B029-C4258659CE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6A16E1-B93B-4408-8E6D-CB1F02687064}"/>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3022850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2A3D74C-E8E5-4FCB-9F1A-5D1D8EB91F2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5AEAC20-5905-4AE0-9D68-0383CE4424D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AF0C1A-EFA5-4A41-A281-40B288ADC332}"/>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DCA5D2A3-4F8A-425B-A3DC-781D5CD5A3F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85A8C1B-063E-4B07-87D4-17F77756AE36}"/>
              </a:ext>
            </a:extLst>
          </p:cNvPr>
          <p:cNvSpPr>
            <a:spLocks noGrp="1"/>
          </p:cNvSpPr>
          <p:nvPr>
            <p:ph type="sldNum" sz="quarter" idx="12"/>
          </p:nvPr>
        </p:nvSpPr>
        <p:spPr/>
        <p:txBody>
          <a:bodyPr/>
          <a:lstStyle/>
          <a:p>
            <a:fld id="{77CE5633-E9FD-4075-B0FC-FC6C8AC42B36}" type="slidenum">
              <a:rPr lang="fi-FI" smtClean="0"/>
              <a:t>‹#›</a:t>
            </a:fld>
            <a:endParaRPr lang="fi-FI"/>
          </a:p>
        </p:txBody>
      </p:sp>
    </p:spTree>
    <p:extLst>
      <p:ext uri="{BB962C8B-B14F-4D97-AF65-F5344CB8AC3E}">
        <p14:creationId xmlns:p14="http://schemas.microsoft.com/office/powerpoint/2010/main" val="3510991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ACAB"/>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AB0DDCE-6AC7-4F57-A54D-10EA4BD1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81" b="15311"/>
          <a:stretch/>
        </p:blipFill>
        <p:spPr>
          <a:xfrm>
            <a:off x="4738119" y="0"/>
            <a:ext cx="2715761" cy="1654050"/>
          </a:xfrm>
          <a:prstGeom prst="rect">
            <a:avLst/>
          </a:prstGeom>
        </p:spPr>
      </p:pic>
      <p:sp>
        <p:nvSpPr>
          <p:cNvPr id="2" name="Otsikko 1">
            <a:extLst>
              <a:ext uri="{FF2B5EF4-FFF2-40B4-BE49-F238E27FC236}">
                <a16:creationId xmlns:a16="http://schemas.microsoft.com/office/drawing/2014/main" id="{04D96D65-E838-4F99-9C74-B2E1B42BDDF8}"/>
              </a:ext>
            </a:extLst>
          </p:cNvPr>
          <p:cNvSpPr>
            <a:spLocks noGrp="1"/>
          </p:cNvSpPr>
          <p:nvPr>
            <p:ph type="ctrTitle" hasCustomPrompt="1"/>
          </p:nvPr>
        </p:nvSpPr>
        <p:spPr>
          <a:xfrm>
            <a:off x="1524000" y="1122363"/>
            <a:ext cx="9144000" cy="2387600"/>
          </a:xfrm>
        </p:spPr>
        <p:txBody>
          <a:bodyPr anchor="b"/>
          <a:lstStyle>
            <a:lvl1pPr algn="ctr">
              <a:defRPr sz="6000">
                <a:effectLst>
                  <a:outerShdw blurRad="50800" dist="38100" dir="2700000" algn="tl" rotWithShape="0">
                    <a:prstClr val="black">
                      <a:alpha val="40000"/>
                    </a:prstClr>
                  </a:outerShdw>
                </a:effectLst>
              </a:defRPr>
            </a:lvl1pPr>
          </a:lstStyle>
          <a:p>
            <a:pPr algn="ctr"/>
            <a:r>
              <a:rPr lang="fi-FI" sz="6000" spc="140" dirty="0">
                <a:solidFill>
                  <a:schemeClr val="bg1"/>
                </a:solidFill>
                <a:latin typeface="Avenir Next LT Pro Demi" panose="020B0704020202020204" pitchFamily="34" charset="0"/>
              </a:rPr>
              <a:t>Otsikko</a:t>
            </a:r>
          </a:p>
        </p:txBody>
      </p:sp>
    </p:spTree>
    <p:extLst>
      <p:ext uri="{BB962C8B-B14F-4D97-AF65-F5344CB8AC3E}">
        <p14:creationId xmlns:p14="http://schemas.microsoft.com/office/powerpoint/2010/main" val="4197210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3DC80A-413A-4AD3-AF0E-60849BE70C39}"/>
              </a:ext>
            </a:extLst>
          </p:cNvPr>
          <p:cNvSpPr>
            <a:spLocks noGrp="1"/>
          </p:cNvSpPr>
          <p:nvPr>
            <p:ph type="title"/>
          </p:nvPr>
        </p:nvSpPr>
        <p:spPr/>
        <p:txBody>
          <a:bodyPr>
            <a:normAutofit/>
          </a:bodyPr>
          <a:lstStyle>
            <a:lvl1pPr>
              <a:defRPr sz="4000">
                <a:solidFill>
                  <a:srgbClr val="00ACAB"/>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3FAACD16-1516-4748-878F-B90133F47309}"/>
              </a:ext>
            </a:extLst>
          </p:cNvPr>
          <p:cNvSpPr>
            <a:spLocks noGrp="1"/>
          </p:cNvSpPr>
          <p:nvPr>
            <p:ph idx="1"/>
          </p:nvPr>
        </p:nvSpPr>
        <p:spPr/>
        <p:txBody>
          <a:bodyPr/>
          <a:lstStyle>
            <a:lvl1pPr>
              <a:buClr>
                <a:srgbClr val="A2D6D3"/>
              </a:buClr>
              <a:defRPr sz="2000">
                <a:solidFill>
                  <a:schemeClr val="tx1">
                    <a:lumMod val="65000"/>
                    <a:lumOff val="35000"/>
                  </a:schemeClr>
                </a:solidFill>
              </a:defRPr>
            </a:lvl1pPr>
            <a:lvl2pPr>
              <a:buClr>
                <a:srgbClr val="A2D6D3"/>
              </a:buClr>
              <a:defRPr sz="1800">
                <a:solidFill>
                  <a:schemeClr val="tx1">
                    <a:lumMod val="65000"/>
                    <a:lumOff val="35000"/>
                  </a:schemeClr>
                </a:solidFill>
              </a:defRPr>
            </a:lvl2pPr>
            <a:lvl3pPr>
              <a:buClr>
                <a:srgbClr val="A2D6D3"/>
              </a:buClr>
              <a:defRPr sz="1600">
                <a:solidFill>
                  <a:schemeClr val="tx1">
                    <a:lumMod val="65000"/>
                    <a:lumOff val="35000"/>
                  </a:schemeClr>
                </a:solidFill>
              </a:defRPr>
            </a:lvl3pPr>
            <a:lvl4pPr>
              <a:buClr>
                <a:srgbClr val="A2D6D3"/>
              </a:buClr>
              <a:defRPr sz="1400">
                <a:solidFill>
                  <a:schemeClr val="tx1">
                    <a:lumMod val="65000"/>
                    <a:lumOff val="35000"/>
                  </a:schemeClr>
                </a:solidFill>
              </a:defRPr>
            </a:lvl4pPr>
            <a:lvl5pPr>
              <a:buClr>
                <a:srgbClr val="A2D6D3"/>
              </a:buClr>
              <a:defRPr sz="1400">
                <a:solidFill>
                  <a:schemeClr val="tx1">
                    <a:lumMod val="65000"/>
                    <a:lumOff val="35000"/>
                  </a:schemeClr>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818DEFDA-9027-458C-B3B6-D27387A5F1B9}"/>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5" name="Alatunnisteen paikkamerkki 4">
            <a:extLst>
              <a:ext uri="{FF2B5EF4-FFF2-40B4-BE49-F238E27FC236}">
                <a16:creationId xmlns:a16="http://schemas.microsoft.com/office/drawing/2014/main" id="{6A484954-F644-418C-8AF1-51E25330667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22077B5-B17D-437C-BFBA-B24687EBACCF}"/>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7" name="Kuva 6">
            <a:extLst>
              <a:ext uri="{FF2B5EF4-FFF2-40B4-BE49-F238E27FC236}">
                <a16:creationId xmlns:a16="http://schemas.microsoft.com/office/drawing/2014/main" id="{22101E65-C506-4EA3-B26E-78EF2E2B8A47}"/>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2588603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734D84D-36C5-E286-FB51-9DFC04E0BE27}"/>
              </a:ext>
            </a:extLst>
          </p:cNvPr>
          <p:cNvSpPr/>
          <p:nvPr userDrawn="1"/>
        </p:nvSpPr>
        <p:spPr>
          <a:xfrm>
            <a:off x="0" y="-107879"/>
            <a:ext cx="12192000" cy="3536879"/>
          </a:xfrm>
          <a:prstGeom prst="rect">
            <a:avLst/>
          </a:prstGeom>
          <a:solidFill>
            <a:srgbClr val="00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Light"/>
              <a:ea typeface="+mn-ea"/>
              <a:cs typeface="+mn-cs"/>
            </a:endParaRPr>
          </a:p>
        </p:txBody>
      </p:sp>
      <p:pic>
        <p:nvPicPr>
          <p:cNvPr id="8" name="Kuva 7">
            <a:extLst>
              <a:ext uri="{FF2B5EF4-FFF2-40B4-BE49-F238E27FC236}">
                <a16:creationId xmlns:a16="http://schemas.microsoft.com/office/drawing/2014/main" id="{C2788F19-F6BC-202E-15E0-E038BDC67B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81" b="15311"/>
          <a:stretch/>
        </p:blipFill>
        <p:spPr>
          <a:xfrm>
            <a:off x="4738119" y="24041"/>
            <a:ext cx="2715761" cy="1654050"/>
          </a:xfrm>
          <a:prstGeom prst="rect">
            <a:avLst/>
          </a:prstGeom>
        </p:spPr>
      </p:pic>
    </p:spTree>
    <p:extLst>
      <p:ext uri="{BB962C8B-B14F-4D97-AF65-F5344CB8AC3E}">
        <p14:creationId xmlns:p14="http://schemas.microsoft.com/office/powerpoint/2010/main" val="1421772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D35A397-3A44-7405-E443-3D83C1AF4368}"/>
              </a:ext>
            </a:extLst>
          </p:cNvPr>
          <p:cNvSpPr/>
          <p:nvPr userDrawn="1"/>
        </p:nvSpPr>
        <p:spPr>
          <a:xfrm>
            <a:off x="9504485" y="0"/>
            <a:ext cx="2687514" cy="6858000"/>
          </a:xfrm>
          <a:prstGeom prst="rect">
            <a:avLst/>
          </a:prstGeom>
          <a:solidFill>
            <a:srgbClr val="00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Otsikko 1">
            <a:extLst>
              <a:ext uri="{FF2B5EF4-FFF2-40B4-BE49-F238E27FC236}">
                <a16:creationId xmlns:a16="http://schemas.microsoft.com/office/drawing/2014/main" id="{CF5945BA-FFE1-4BCA-9C11-9BF456AEA2FA}"/>
              </a:ext>
            </a:extLst>
          </p:cNvPr>
          <p:cNvSpPr>
            <a:spLocks noGrp="1"/>
          </p:cNvSpPr>
          <p:nvPr>
            <p:ph type="title"/>
          </p:nvPr>
        </p:nvSpPr>
        <p:spPr/>
        <p:txBody>
          <a:bodyPr/>
          <a:lstStyle/>
          <a:p>
            <a:r>
              <a:rPr lang="fi-FI"/>
              <a:t>Muokkaa perustyyl. napsautt.</a:t>
            </a:r>
          </a:p>
        </p:txBody>
      </p:sp>
      <p:pic>
        <p:nvPicPr>
          <p:cNvPr id="11" name="Kuva 10">
            <a:extLst>
              <a:ext uri="{FF2B5EF4-FFF2-40B4-BE49-F238E27FC236}">
                <a16:creationId xmlns:a16="http://schemas.microsoft.com/office/drawing/2014/main" id="{2D3FB674-C4E1-4978-8674-DAF031A975E3}"/>
              </a:ext>
            </a:extLst>
          </p:cNvPr>
          <p:cNvPicPr>
            <a:picLocks noChangeAspect="1"/>
          </p:cNvPicPr>
          <p:nvPr userDrawn="1"/>
        </p:nvPicPr>
        <p:blipFill>
          <a:blip r:embed="rId2">
            <a:lum bright="70000" contrast="-70000"/>
          </a:blip>
          <a:stretch>
            <a:fillRect/>
          </a:stretch>
        </p:blipFill>
        <p:spPr>
          <a:xfrm>
            <a:off x="10122914" y="6518347"/>
            <a:ext cx="2069086" cy="339653"/>
          </a:xfrm>
          <a:prstGeom prst="rect">
            <a:avLst/>
          </a:prstGeom>
        </p:spPr>
      </p:pic>
    </p:spTree>
    <p:extLst>
      <p:ext uri="{BB962C8B-B14F-4D97-AF65-F5344CB8AC3E}">
        <p14:creationId xmlns:p14="http://schemas.microsoft.com/office/powerpoint/2010/main" val="423878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9EF684-A8AA-4693-8633-6D0FBE0B2520}"/>
              </a:ext>
            </a:extLst>
          </p:cNvPr>
          <p:cNvSpPr>
            <a:spLocks noGrp="1"/>
          </p:cNvSpPr>
          <p:nvPr>
            <p:ph type="title"/>
          </p:nvPr>
        </p:nvSpPr>
        <p:spPr>
          <a:xfrm>
            <a:off x="839788" y="365125"/>
            <a:ext cx="10515600" cy="1325563"/>
          </a:xfrm>
        </p:spPr>
        <p:txBody>
          <a:bodyPr>
            <a:normAutofit/>
          </a:bodyPr>
          <a:lstStyle>
            <a:lvl1pPr>
              <a:defRPr sz="4000">
                <a:solidFill>
                  <a:srgbClr val="00ACAB"/>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07E312D-876A-4F72-A3D1-AEBBC1655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94D5A0E-69EA-4498-A9D7-D6E190663EA4}"/>
              </a:ext>
            </a:extLst>
          </p:cNvPr>
          <p:cNvSpPr>
            <a:spLocks noGrp="1"/>
          </p:cNvSpPr>
          <p:nvPr>
            <p:ph sz="half" idx="2"/>
          </p:nvPr>
        </p:nvSpPr>
        <p:spPr>
          <a:xfrm>
            <a:off x="839788" y="2505075"/>
            <a:ext cx="5157787" cy="3684588"/>
          </a:xfrm>
        </p:spPr>
        <p:txBody>
          <a:bodyPr/>
          <a:lstStyle>
            <a:lvl1pPr>
              <a:buClr>
                <a:srgbClr val="A2D6D3"/>
              </a:buClr>
              <a:defRPr sz="2400"/>
            </a:lvl1pPr>
            <a:lvl2pPr>
              <a:buClr>
                <a:srgbClr val="A2D6D3"/>
              </a:buClr>
              <a:defRPr sz="2000"/>
            </a:lvl2pPr>
            <a:lvl3pPr>
              <a:buClr>
                <a:srgbClr val="A2D6D3"/>
              </a:buClr>
              <a:defRPr sz="1800"/>
            </a:lvl3pPr>
            <a:lvl4pPr>
              <a:buClr>
                <a:srgbClr val="A2D6D3"/>
              </a:buClr>
              <a:defRPr sz="1600"/>
            </a:lvl4pPr>
            <a:lvl5pPr>
              <a:buClr>
                <a:srgbClr val="A2D6D3"/>
              </a:buClr>
              <a:defRPr sz="1600"/>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3EA60794-EE83-4551-A79D-31F6B9A9A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4C0437E5-5B6E-45A7-9C07-DA673DB04896}"/>
              </a:ext>
            </a:extLst>
          </p:cNvPr>
          <p:cNvSpPr>
            <a:spLocks noGrp="1"/>
          </p:cNvSpPr>
          <p:nvPr>
            <p:ph sz="quarter" idx="4"/>
          </p:nvPr>
        </p:nvSpPr>
        <p:spPr>
          <a:xfrm>
            <a:off x="6172200" y="2505075"/>
            <a:ext cx="5183188" cy="3684588"/>
          </a:xfrm>
        </p:spPr>
        <p:txBody>
          <a:bodyPr/>
          <a:lstStyle>
            <a:lvl1pPr>
              <a:buClr>
                <a:srgbClr val="A2D6D3"/>
              </a:buClr>
              <a:defRPr sz="2400"/>
            </a:lvl1pPr>
            <a:lvl2pPr>
              <a:buClr>
                <a:srgbClr val="A2D6D3"/>
              </a:buClr>
              <a:defRPr sz="2000"/>
            </a:lvl2pPr>
            <a:lvl3pPr>
              <a:buClr>
                <a:srgbClr val="A2D6D3"/>
              </a:buClr>
              <a:defRPr sz="1800"/>
            </a:lvl3pPr>
            <a:lvl4pPr>
              <a:buClr>
                <a:srgbClr val="A2D6D3"/>
              </a:buClr>
              <a:defRPr sz="1600"/>
            </a:lvl4pPr>
            <a:lvl5pPr>
              <a:buClr>
                <a:srgbClr val="A2D6D3"/>
              </a:buClr>
              <a:defRPr sz="1600"/>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B09BD277-69F7-44B0-81F3-C574F72DCE5D}"/>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8" name="Alatunnisteen paikkamerkki 7">
            <a:extLst>
              <a:ext uri="{FF2B5EF4-FFF2-40B4-BE49-F238E27FC236}">
                <a16:creationId xmlns:a16="http://schemas.microsoft.com/office/drawing/2014/main" id="{A3CF9D98-21DB-4650-AED0-9B1BD186A2D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535A035-A117-4543-9B9F-80458327CBEC}"/>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10" name="Kuva 9">
            <a:extLst>
              <a:ext uri="{FF2B5EF4-FFF2-40B4-BE49-F238E27FC236}">
                <a16:creationId xmlns:a16="http://schemas.microsoft.com/office/drawing/2014/main" id="{5A214761-984F-4BEA-BD5B-F881EA359058}"/>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419047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E55B92B-ED25-40C3-A14B-403CD946208D}" type="datetimeFigureOut">
              <a:rPr lang="fi-FI" smtClean="0"/>
              <a:t>27.2.2026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2939179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67A255-4A9A-4010-A414-86F5E0A1DF2F}"/>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ECA2B41F-8FAF-408B-9CA5-B8C5D0C4B7BE}"/>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4" name="Alatunnisteen paikkamerkki 3">
            <a:extLst>
              <a:ext uri="{FF2B5EF4-FFF2-40B4-BE49-F238E27FC236}">
                <a16:creationId xmlns:a16="http://schemas.microsoft.com/office/drawing/2014/main" id="{76BF0E79-ABCF-460A-87FD-DC8825D5F44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CB8F227-7353-4888-9530-91B0AAD6642C}"/>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6" name="Kuva 5">
            <a:extLst>
              <a:ext uri="{FF2B5EF4-FFF2-40B4-BE49-F238E27FC236}">
                <a16:creationId xmlns:a16="http://schemas.microsoft.com/office/drawing/2014/main" id="{7BF8C171-C26C-472D-824F-7CB4E2E750A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3622516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834C666-FBDA-4B9B-977C-D2AD50597321}"/>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3" name="Alatunnisteen paikkamerkki 2">
            <a:extLst>
              <a:ext uri="{FF2B5EF4-FFF2-40B4-BE49-F238E27FC236}">
                <a16:creationId xmlns:a16="http://schemas.microsoft.com/office/drawing/2014/main" id="{D06EB9C3-3A80-4155-AAE3-AA98C1F2CD4B}"/>
              </a:ext>
            </a:extLst>
          </p:cNvPr>
          <p:cNvSpPr>
            <a:spLocks noGrp="1"/>
          </p:cNvSpPr>
          <p:nvPr>
            <p:ph type="ftr" sz="quarter" idx="11"/>
          </p:nvPr>
        </p:nvSpPr>
        <p:spPr/>
        <p:txBody>
          <a:bodyPr/>
          <a:lstStyle/>
          <a:p>
            <a:endParaRPr lang="fi-FI"/>
          </a:p>
        </p:txBody>
      </p:sp>
      <p:pic>
        <p:nvPicPr>
          <p:cNvPr id="4" name="Kuva 3">
            <a:extLst>
              <a:ext uri="{FF2B5EF4-FFF2-40B4-BE49-F238E27FC236}">
                <a16:creationId xmlns:a16="http://schemas.microsoft.com/office/drawing/2014/main" id="{55449946-77BE-42BC-BF80-98D8E2071D0D}"/>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681850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B149AA-59C6-4A3D-8A8F-EB9D44268BC5}"/>
              </a:ext>
            </a:extLst>
          </p:cNvPr>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a:extLst>
              <a:ext uri="{FF2B5EF4-FFF2-40B4-BE49-F238E27FC236}">
                <a16:creationId xmlns:a16="http://schemas.microsoft.com/office/drawing/2014/main" id="{9D3CE1EF-8272-4678-8735-776DC1AF42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38FAD18-BE8A-4E66-B802-E4BDEAF86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A7DF721-A46C-410A-9827-6AB2FDABDEFB}"/>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6" name="Alatunnisteen paikkamerkki 5">
            <a:extLst>
              <a:ext uri="{FF2B5EF4-FFF2-40B4-BE49-F238E27FC236}">
                <a16:creationId xmlns:a16="http://schemas.microsoft.com/office/drawing/2014/main" id="{8E6FB32F-7DB1-41AC-933D-825B6981972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CF84F33-6E4A-4BB8-8CFA-59E46A5BCB51}"/>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8" name="Kuva 7">
            <a:extLst>
              <a:ext uri="{FF2B5EF4-FFF2-40B4-BE49-F238E27FC236}">
                <a16:creationId xmlns:a16="http://schemas.microsoft.com/office/drawing/2014/main" id="{90983FD9-B265-40F8-8C0E-7B5A3628CA46}"/>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4245412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7BFDD8-2F30-43D9-8434-43498CD8DB83}"/>
              </a:ext>
            </a:extLst>
          </p:cNvPr>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a:extLst>
              <a:ext uri="{FF2B5EF4-FFF2-40B4-BE49-F238E27FC236}">
                <a16:creationId xmlns:a16="http://schemas.microsoft.com/office/drawing/2014/main" id="{A0E76D16-3B97-4872-8995-E2DFB8C31D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AB176BA-E775-4543-8527-50AAA5E5B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41E4058-D3AF-4851-BB6D-3ED39771CAD4}"/>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6" name="Alatunnisteen paikkamerkki 5">
            <a:extLst>
              <a:ext uri="{FF2B5EF4-FFF2-40B4-BE49-F238E27FC236}">
                <a16:creationId xmlns:a16="http://schemas.microsoft.com/office/drawing/2014/main" id="{8E0840B2-45CF-45B1-AEFB-BAACB06048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03D159A-F12F-467F-BEC0-2505A52C3712}"/>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8" name="Kuva 7">
            <a:extLst>
              <a:ext uri="{FF2B5EF4-FFF2-40B4-BE49-F238E27FC236}">
                <a16:creationId xmlns:a16="http://schemas.microsoft.com/office/drawing/2014/main" id="{CA9C6116-53C5-400C-B34A-D27769E7882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3385438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58C5D5-9505-42FF-8792-C0A0FD99345C}"/>
              </a:ext>
            </a:extLst>
          </p:cNvPr>
          <p:cNvSpPr>
            <a:spLocks noGrp="1"/>
          </p:cNvSpPr>
          <p:nvPr>
            <p:ph type="title"/>
          </p:nvPr>
        </p:nvSpPr>
        <p:spPr/>
        <p:txBody>
          <a:bodyPr/>
          <a:lstStyle/>
          <a:p>
            <a:r>
              <a:rPr lang="fi-FI"/>
              <a:t>Muokkaa perustyyl. napsautt.</a:t>
            </a:r>
          </a:p>
        </p:txBody>
      </p:sp>
      <p:sp>
        <p:nvSpPr>
          <p:cNvPr id="3" name="Pystysuoran tekstin paikkamerkki 2">
            <a:extLst>
              <a:ext uri="{FF2B5EF4-FFF2-40B4-BE49-F238E27FC236}">
                <a16:creationId xmlns:a16="http://schemas.microsoft.com/office/drawing/2014/main" id="{E391E984-9CF0-49C2-8D17-28B77ADD316C}"/>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F7DD76C-A7BA-4F5B-B237-CD9EE3CBF051}"/>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5" name="Alatunnisteen paikkamerkki 4">
            <a:extLst>
              <a:ext uri="{FF2B5EF4-FFF2-40B4-BE49-F238E27FC236}">
                <a16:creationId xmlns:a16="http://schemas.microsoft.com/office/drawing/2014/main" id="{35850EBD-812F-4FF1-B403-423ABF8D169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C7CED2-A7FB-4243-AFA3-9EADF22D410B}"/>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7" name="Kuva 6">
            <a:extLst>
              <a:ext uri="{FF2B5EF4-FFF2-40B4-BE49-F238E27FC236}">
                <a16:creationId xmlns:a16="http://schemas.microsoft.com/office/drawing/2014/main" id="{F5C5AC41-7935-4378-8916-AD7D1D3AB27B}"/>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1692136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E411930-D2A9-459A-A936-53D52DD1A773}"/>
              </a:ext>
            </a:extLst>
          </p:cNvPr>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a:extLst>
              <a:ext uri="{FF2B5EF4-FFF2-40B4-BE49-F238E27FC236}">
                <a16:creationId xmlns:a16="http://schemas.microsoft.com/office/drawing/2014/main" id="{C3D7AD4C-B4EE-439C-9CA8-25D42296E126}"/>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8336A2-5F4F-4791-BC16-85250269B125}"/>
              </a:ext>
            </a:extLst>
          </p:cNvPr>
          <p:cNvSpPr>
            <a:spLocks noGrp="1"/>
          </p:cNvSpPr>
          <p:nvPr>
            <p:ph type="dt" sz="half" idx="10"/>
          </p:nvPr>
        </p:nvSpPr>
        <p:spPr/>
        <p:txBody>
          <a:bodyPr/>
          <a:lstStyle/>
          <a:p>
            <a:fld id="{BA9216B7-5B8E-4E45-B3CC-039A15E41E42}" type="datetimeFigureOut">
              <a:rPr lang="fi-FI" smtClean="0"/>
              <a:t>27.2.2026</a:t>
            </a:fld>
            <a:endParaRPr lang="fi-FI"/>
          </a:p>
        </p:txBody>
      </p:sp>
      <p:sp>
        <p:nvSpPr>
          <p:cNvPr id="5" name="Alatunnisteen paikkamerkki 4">
            <a:extLst>
              <a:ext uri="{FF2B5EF4-FFF2-40B4-BE49-F238E27FC236}">
                <a16:creationId xmlns:a16="http://schemas.microsoft.com/office/drawing/2014/main" id="{86C71D97-47B5-4B3B-84A4-0C90B539C0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A787B17-BE4A-4F02-981A-CC1A1EC91B4F}"/>
              </a:ext>
            </a:extLst>
          </p:cNvPr>
          <p:cNvSpPr>
            <a:spLocks noGrp="1"/>
          </p:cNvSpPr>
          <p:nvPr>
            <p:ph type="sldNum" sz="quarter" idx="12"/>
          </p:nvPr>
        </p:nvSpPr>
        <p:spPr/>
        <p:txBody>
          <a:bodyPr/>
          <a:lstStyle/>
          <a:p>
            <a:fld id="{72E30BF1-ABD2-4904-9429-4BEC7944C2BF}" type="slidenum">
              <a:rPr lang="fi-FI" smtClean="0"/>
              <a:t>‹#›</a:t>
            </a:fld>
            <a:endParaRPr lang="fi-FI"/>
          </a:p>
        </p:txBody>
      </p:sp>
      <p:pic>
        <p:nvPicPr>
          <p:cNvPr id="7" name="Kuva 6">
            <a:extLst>
              <a:ext uri="{FF2B5EF4-FFF2-40B4-BE49-F238E27FC236}">
                <a16:creationId xmlns:a16="http://schemas.microsoft.com/office/drawing/2014/main" id="{794067EC-B418-463F-BF1F-F1048868883F}"/>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261031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020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751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695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96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E55B92B-ED25-40C3-A14B-403CD946208D}" type="datetimeFigureOut">
              <a:rPr lang="fi-FI" smtClean="0"/>
              <a:t>27.2.2026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1276719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106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2332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2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8899C6-E7D3-4BEC-B577-34D99550B45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94E7FAB-4332-41C9-BAD1-5401BEBFD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030B732-4070-4B51-B97C-D732A8E921A3}"/>
              </a:ext>
            </a:extLst>
          </p:cNvPr>
          <p:cNvSpPr>
            <a:spLocks noGrp="1"/>
          </p:cNvSpPr>
          <p:nvPr>
            <p:ph type="dt" sz="half" idx="10"/>
          </p:nvPr>
        </p:nvSpPr>
        <p:spPr/>
        <p:txBody>
          <a:body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5B8BAA2E-6C51-449C-B7C8-997FBF7176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BB364-AD77-44B2-85D0-093E848987C3}"/>
              </a:ext>
            </a:extLst>
          </p:cNvPr>
          <p:cNvSpPr>
            <a:spLocks noGrp="1"/>
          </p:cNvSpPr>
          <p:nvPr>
            <p:ph type="sldNum" sz="quarter" idx="12"/>
          </p:nvPr>
        </p:nvSpPr>
        <p:spPr/>
        <p:txBody>
          <a:bodyPr/>
          <a:lstStyle/>
          <a:p>
            <a:fld id="{77CE5633-E9FD-4075-B0FC-FC6C8AC42B36}" type="slidenum">
              <a:rPr lang="fi-FI" smtClean="0"/>
              <a:t>‹#›</a:t>
            </a:fld>
            <a:endParaRPr lang="fi-FI" dirty="0"/>
          </a:p>
        </p:txBody>
      </p:sp>
    </p:spTree>
    <p:extLst>
      <p:ext uri="{BB962C8B-B14F-4D97-AF65-F5344CB8AC3E}">
        <p14:creationId xmlns:p14="http://schemas.microsoft.com/office/powerpoint/2010/main" val="399982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E55B92B-ED25-40C3-A14B-403CD946208D}" type="datetimeFigureOut">
              <a:rPr lang="fi-FI" smtClean="0"/>
              <a:t>27.2.2026</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84991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E55B92B-ED25-40C3-A14B-403CD946208D}" type="datetimeFigureOut">
              <a:rPr lang="fi-FI" smtClean="0"/>
              <a:t>27.2.2026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402462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6E55B92B-ED25-40C3-A14B-403CD946208D}" type="datetimeFigureOut">
              <a:rPr lang="fi-FI" smtClean="0"/>
              <a:t>27.2.2026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a:xfrm>
            <a:off x="8610600" y="6356350"/>
            <a:ext cx="2743200" cy="365125"/>
          </a:xfrm>
          <a:prstGeom prst="rect">
            <a:avLst/>
          </a:prstGeom>
        </p:spPr>
        <p:txBody>
          <a:bodyPr/>
          <a:lstStyle/>
          <a:p>
            <a:fld id="{34611D5F-4E8E-4F28-8E74-A84BB1B0BA2F}" type="slidenum">
              <a:rPr lang="fi-FI" smtClean="0"/>
              <a:t>‹#›</a:t>
            </a:fld>
            <a:endParaRPr lang="fi-FI"/>
          </a:p>
        </p:txBody>
      </p:sp>
    </p:spTree>
    <p:extLst>
      <p:ext uri="{BB962C8B-B14F-4D97-AF65-F5344CB8AC3E}">
        <p14:creationId xmlns:p14="http://schemas.microsoft.com/office/powerpoint/2010/main" val="143451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Napjjj</a:t>
            </a:r>
            <a:br>
              <a:rPr lang="fi-FI" dirty="0"/>
            </a:br>
            <a:r>
              <a:rPr lang="fi-FI" dirty="0" err="1"/>
              <a:t>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5B92B-ED25-40C3-A14B-403CD946208D}" type="datetimeFigureOut">
              <a:rPr lang="fi-FI" smtClean="0"/>
              <a:t>27.2.2026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pic>
        <p:nvPicPr>
          <p:cNvPr id="8" name="Kuva 7">
            <a:extLst>
              <a:ext uri="{FF2B5EF4-FFF2-40B4-BE49-F238E27FC236}">
                <a16:creationId xmlns:a16="http://schemas.microsoft.com/office/drawing/2014/main" id="{2715A0CB-E62B-4085-9FC3-C635B2A2E34D}"/>
              </a:ext>
            </a:extLst>
          </p:cNvPr>
          <p:cNvPicPr>
            <a:picLocks noChangeAspect="1"/>
          </p:cNvPicPr>
          <p:nvPr userDrawn="1"/>
        </p:nvPicPr>
        <p:blipFill>
          <a:blip r:embed="rId13"/>
          <a:stretch>
            <a:fillRect/>
          </a:stretch>
        </p:blipFill>
        <p:spPr>
          <a:xfrm>
            <a:off x="9833150" y="6485981"/>
            <a:ext cx="2266253" cy="372019"/>
          </a:xfrm>
          <a:prstGeom prst="rect">
            <a:avLst/>
          </a:prstGeom>
        </p:spPr>
      </p:pic>
    </p:spTree>
    <p:extLst>
      <p:ext uri="{BB962C8B-B14F-4D97-AF65-F5344CB8AC3E}">
        <p14:creationId xmlns:p14="http://schemas.microsoft.com/office/powerpoint/2010/main" val="3138237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403A6C2-DD30-4276-A1B6-5524A933C07B}"/>
              </a:ext>
            </a:extLst>
          </p:cNvPr>
          <p:cNvPicPr>
            <a:picLocks noChangeAspect="1"/>
          </p:cNvPicPr>
          <p:nvPr userDrawn="1"/>
        </p:nvPicPr>
        <p:blipFill>
          <a:blip r:embed="rId13"/>
          <a:stretch>
            <a:fillRect/>
          </a:stretch>
        </p:blipFill>
        <p:spPr>
          <a:xfrm>
            <a:off x="9833150" y="6485981"/>
            <a:ext cx="2266253" cy="372019"/>
          </a:xfrm>
          <a:prstGeom prst="rect">
            <a:avLst/>
          </a:prstGeom>
        </p:spPr>
      </p:pic>
    </p:spTree>
    <p:extLst>
      <p:ext uri="{BB962C8B-B14F-4D97-AF65-F5344CB8AC3E}">
        <p14:creationId xmlns:p14="http://schemas.microsoft.com/office/powerpoint/2010/main" val="39397789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ea typeface="MS PGothic" pitchFamily="34" charset="-128"/>
        </a:defRPr>
      </a:lvl2pPr>
      <a:lvl3pPr algn="ctr" rtl="0" fontAlgn="base">
        <a:spcBef>
          <a:spcPct val="0"/>
        </a:spcBef>
        <a:spcAft>
          <a:spcPct val="0"/>
        </a:spcAft>
        <a:defRPr sz="4400">
          <a:solidFill>
            <a:schemeClr val="tx2"/>
          </a:solidFill>
          <a:latin typeface="Verdana" pitchFamily="34" charset="0"/>
          <a:ea typeface="MS PGothic" pitchFamily="34" charset="-128"/>
        </a:defRPr>
      </a:lvl3pPr>
      <a:lvl4pPr algn="ctr" rtl="0" fontAlgn="base">
        <a:spcBef>
          <a:spcPct val="0"/>
        </a:spcBef>
        <a:spcAft>
          <a:spcPct val="0"/>
        </a:spcAft>
        <a:defRPr sz="4400">
          <a:solidFill>
            <a:schemeClr val="tx2"/>
          </a:solidFill>
          <a:latin typeface="Verdana" pitchFamily="34" charset="0"/>
          <a:ea typeface="MS PGothic" pitchFamily="34" charset="-128"/>
        </a:defRPr>
      </a:lvl4pPr>
      <a:lvl5pPr algn="ctr" rtl="0" fontAlgn="base">
        <a:spcBef>
          <a:spcPct val="0"/>
        </a:spcBef>
        <a:spcAft>
          <a:spcPct val="0"/>
        </a:spcAft>
        <a:defRPr sz="4400">
          <a:solidFill>
            <a:schemeClr val="tx2"/>
          </a:solidFill>
          <a:latin typeface="Verdana" pitchFamily="34" charset="0"/>
          <a:ea typeface="MS PGothic" pitchFamily="34" charset="-128"/>
        </a:defRPr>
      </a:lvl5pPr>
      <a:lvl6pPr marL="457155" algn="ctr" rtl="0" fontAlgn="base">
        <a:spcBef>
          <a:spcPct val="0"/>
        </a:spcBef>
        <a:spcAft>
          <a:spcPct val="0"/>
        </a:spcAft>
        <a:defRPr sz="4400">
          <a:solidFill>
            <a:schemeClr val="tx2"/>
          </a:solidFill>
          <a:latin typeface="Verdana" pitchFamily="34" charset="0"/>
          <a:ea typeface="MS PGothic" pitchFamily="34" charset="-128"/>
        </a:defRPr>
      </a:lvl6pPr>
      <a:lvl7pPr marL="914310" algn="ctr" rtl="0" fontAlgn="base">
        <a:spcBef>
          <a:spcPct val="0"/>
        </a:spcBef>
        <a:spcAft>
          <a:spcPct val="0"/>
        </a:spcAft>
        <a:defRPr sz="4400">
          <a:solidFill>
            <a:schemeClr val="tx2"/>
          </a:solidFill>
          <a:latin typeface="Verdana" pitchFamily="34" charset="0"/>
          <a:ea typeface="MS PGothic" pitchFamily="34" charset="-128"/>
        </a:defRPr>
      </a:lvl7pPr>
      <a:lvl8pPr marL="1371464" algn="ctr" rtl="0" fontAlgn="base">
        <a:spcBef>
          <a:spcPct val="0"/>
        </a:spcBef>
        <a:spcAft>
          <a:spcPct val="0"/>
        </a:spcAft>
        <a:defRPr sz="4400">
          <a:solidFill>
            <a:schemeClr val="tx2"/>
          </a:solidFill>
          <a:latin typeface="Verdana" pitchFamily="34" charset="0"/>
          <a:ea typeface="MS PGothic" pitchFamily="34" charset="-128"/>
        </a:defRPr>
      </a:lvl8pPr>
      <a:lvl9pPr marL="1828618" algn="ctr" rtl="0" fontAlgn="base">
        <a:spcBef>
          <a:spcPct val="0"/>
        </a:spcBef>
        <a:spcAft>
          <a:spcPct val="0"/>
        </a:spcAft>
        <a:defRPr sz="4400">
          <a:solidFill>
            <a:schemeClr val="tx2"/>
          </a:solidFill>
          <a:latin typeface="Verdana" pitchFamily="34" charset="0"/>
          <a:ea typeface="MS PGothic" pitchFamily="34" charset="-128"/>
        </a:defRPr>
      </a:lvl9pPr>
    </p:titleStyle>
    <p:bodyStyle>
      <a:lvl1pPr marL="342866" indent="-342866" algn="l" rtl="0" fontAlgn="base">
        <a:spcBef>
          <a:spcPct val="20000"/>
        </a:spcBef>
        <a:spcAft>
          <a:spcPct val="0"/>
        </a:spcAft>
        <a:buChar char="•"/>
        <a:defRPr sz="3200">
          <a:solidFill>
            <a:schemeClr val="tx1"/>
          </a:solidFill>
          <a:latin typeface="+mn-lt"/>
          <a:ea typeface="+mn-ea"/>
          <a:cs typeface="+mn-cs"/>
        </a:defRPr>
      </a:lvl1pPr>
      <a:lvl2pPr marL="742876" indent="-285722" algn="l" rtl="0" fontAlgn="base">
        <a:spcBef>
          <a:spcPct val="20000"/>
        </a:spcBef>
        <a:spcAft>
          <a:spcPct val="0"/>
        </a:spcAft>
        <a:buChar char="–"/>
        <a:defRPr sz="2800">
          <a:solidFill>
            <a:schemeClr val="tx1"/>
          </a:solidFill>
          <a:latin typeface="+mn-lt"/>
          <a:ea typeface="+mn-ea"/>
        </a:defRPr>
      </a:lvl2pPr>
      <a:lvl3pPr marL="1142885" indent="-228578" algn="l" rtl="0" fontAlgn="base">
        <a:spcBef>
          <a:spcPct val="20000"/>
        </a:spcBef>
        <a:spcAft>
          <a:spcPct val="0"/>
        </a:spcAft>
        <a:buChar char="•"/>
        <a:defRPr sz="2400">
          <a:solidFill>
            <a:schemeClr val="tx1"/>
          </a:solidFill>
          <a:latin typeface="+mn-lt"/>
          <a:ea typeface="+mn-ea"/>
        </a:defRPr>
      </a:lvl3pPr>
      <a:lvl4pPr marL="1600041" indent="-228578" algn="l" rtl="0" fontAlgn="base">
        <a:spcBef>
          <a:spcPct val="20000"/>
        </a:spcBef>
        <a:spcAft>
          <a:spcPct val="0"/>
        </a:spcAft>
        <a:buChar char="–"/>
        <a:defRPr sz="2000">
          <a:solidFill>
            <a:schemeClr val="tx1"/>
          </a:solidFill>
          <a:latin typeface="+mn-lt"/>
          <a:ea typeface="+mn-ea"/>
        </a:defRPr>
      </a:lvl4pPr>
      <a:lvl5pPr marL="2057197" indent="-228578" algn="l" rtl="0" fontAlgn="base">
        <a:spcBef>
          <a:spcPct val="20000"/>
        </a:spcBef>
        <a:spcAft>
          <a:spcPct val="0"/>
        </a:spcAft>
        <a:buChar char="»"/>
        <a:defRPr sz="2000">
          <a:solidFill>
            <a:schemeClr val="tx1"/>
          </a:solidFill>
          <a:latin typeface="+mn-lt"/>
          <a:ea typeface="+mn-ea"/>
        </a:defRPr>
      </a:lvl5pPr>
      <a:lvl6pPr marL="2514349" indent="-228578" algn="l" rtl="0" fontAlgn="base">
        <a:spcBef>
          <a:spcPct val="20000"/>
        </a:spcBef>
        <a:spcAft>
          <a:spcPct val="0"/>
        </a:spcAft>
        <a:buChar char="»"/>
        <a:defRPr sz="2000">
          <a:solidFill>
            <a:schemeClr val="tx1"/>
          </a:solidFill>
          <a:latin typeface="+mn-lt"/>
          <a:ea typeface="+mn-ea"/>
        </a:defRPr>
      </a:lvl6pPr>
      <a:lvl7pPr marL="2971503" indent="-228578" algn="l" rtl="0" fontAlgn="base">
        <a:spcBef>
          <a:spcPct val="20000"/>
        </a:spcBef>
        <a:spcAft>
          <a:spcPct val="0"/>
        </a:spcAft>
        <a:buChar char="»"/>
        <a:defRPr sz="2000">
          <a:solidFill>
            <a:schemeClr val="tx1"/>
          </a:solidFill>
          <a:latin typeface="+mn-lt"/>
          <a:ea typeface="+mn-ea"/>
        </a:defRPr>
      </a:lvl7pPr>
      <a:lvl8pPr marL="3428658" indent="-228578" algn="l" rtl="0" fontAlgn="base">
        <a:spcBef>
          <a:spcPct val="20000"/>
        </a:spcBef>
        <a:spcAft>
          <a:spcPct val="0"/>
        </a:spcAft>
        <a:buChar char="»"/>
        <a:defRPr sz="2000">
          <a:solidFill>
            <a:schemeClr val="tx1"/>
          </a:solidFill>
          <a:latin typeface="+mn-lt"/>
          <a:ea typeface="+mn-ea"/>
        </a:defRPr>
      </a:lvl8pPr>
      <a:lvl9pPr marL="3885812" indent="-228578"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914310" rtl="0" eaLnBrk="1" latinLnBrk="0" hangingPunct="1">
        <a:defRPr sz="1801" kern="1200">
          <a:solidFill>
            <a:schemeClr val="tx1"/>
          </a:solidFill>
          <a:latin typeface="+mn-lt"/>
          <a:ea typeface="+mn-ea"/>
          <a:cs typeface="+mn-cs"/>
        </a:defRPr>
      </a:lvl1pPr>
      <a:lvl2pPr marL="457155" algn="l" defTabSz="914310" rtl="0" eaLnBrk="1" latinLnBrk="0" hangingPunct="1">
        <a:defRPr sz="1801" kern="1200">
          <a:solidFill>
            <a:schemeClr val="tx1"/>
          </a:solidFill>
          <a:latin typeface="+mn-lt"/>
          <a:ea typeface="+mn-ea"/>
          <a:cs typeface="+mn-cs"/>
        </a:defRPr>
      </a:lvl2pPr>
      <a:lvl3pPr marL="914310" algn="l" defTabSz="914310" rtl="0" eaLnBrk="1" latinLnBrk="0" hangingPunct="1">
        <a:defRPr sz="1801" kern="1200">
          <a:solidFill>
            <a:schemeClr val="tx1"/>
          </a:solidFill>
          <a:latin typeface="+mn-lt"/>
          <a:ea typeface="+mn-ea"/>
          <a:cs typeface="+mn-cs"/>
        </a:defRPr>
      </a:lvl3pPr>
      <a:lvl4pPr marL="1371464" algn="l" defTabSz="914310" rtl="0" eaLnBrk="1" latinLnBrk="0" hangingPunct="1">
        <a:defRPr sz="1801" kern="1200">
          <a:solidFill>
            <a:schemeClr val="tx1"/>
          </a:solidFill>
          <a:latin typeface="+mn-lt"/>
          <a:ea typeface="+mn-ea"/>
          <a:cs typeface="+mn-cs"/>
        </a:defRPr>
      </a:lvl4pPr>
      <a:lvl5pPr marL="1828618" algn="l" defTabSz="914310" rtl="0" eaLnBrk="1" latinLnBrk="0" hangingPunct="1">
        <a:defRPr sz="1801" kern="1200">
          <a:solidFill>
            <a:schemeClr val="tx1"/>
          </a:solidFill>
          <a:latin typeface="+mn-lt"/>
          <a:ea typeface="+mn-ea"/>
          <a:cs typeface="+mn-cs"/>
        </a:defRPr>
      </a:lvl5pPr>
      <a:lvl6pPr marL="2285772" algn="l" defTabSz="914310" rtl="0" eaLnBrk="1" latinLnBrk="0" hangingPunct="1">
        <a:defRPr sz="1801" kern="1200">
          <a:solidFill>
            <a:schemeClr val="tx1"/>
          </a:solidFill>
          <a:latin typeface="+mn-lt"/>
          <a:ea typeface="+mn-ea"/>
          <a:cs typeface="+mn-cs"/>
        </a:defRPr>
      </a:lvl6pPr>
      <a:lvl7pPr marL="2742926" algn="l" defTabSz="914310" rtl="0" eaLnBrk="1" latinLnBrk="0" hangingPunct="1">
        <a:defRPr sz="1801" kern="1200">
          <a:solidFill>
            <a:schemeClr val="tx1"/>
          </a:solidFill>
          <a:latin typeface="+mn-lt"/>
          <a:ea typeface="+mn-ea"/>
          <a:cs typeface="+mn-cs"/>
        </a:defRPr>
      </a:lvl7pPr>
      <a:lvl8pPr marL="3200080" algn="l" defTabSz="914310" rtl="0" eaLnBrk="1" latinLnBrk="0" hangingPunct="1">
        <a:defRPr sz="1801" kern="1200">
          <a:solidFill>
            <a:schemeClr val="tx1"/>
          </a:solidFill>
          <a:latin typeface="+mn-lt"/>
          <a:ea typeface="+mn-ea"/>
          <a:cs typeface="+mn-cs"/>
        </a:defRPr>
      </a:lvl8pPr>
      <a:lvl9pPr marL="3657235" algn="l" defTabSz="91431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8281CC8-A7D5-4CA0-8F13-A25DC3EE4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D69C6ED-BDB1-4B99-B39D-29FF20087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7E356A-0E42-4712-B964-4451A7499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193ACBD3-18AF-4F53-88F3-052936600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799CD89-B625-4388-B301-E0CDC8C5A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E5633-E9FD-4075-B0FC-FC6C8AC42B36}" type="slidenum">
              <a:rPr lang="fi-FI" smtClean="0"/>
              <a:t>‹#›</a:t>
            </a:fld>
            <a:endParaRPr lang="fi-FI"/>
          </a:p>
        </p:txBody>
      </p:sp>
    </p:spTree>
    <p:extLst>
      <p:ext uri="{BB962C8B-B14F-4D97-AF65-F5344CB8AC3E}">
        <p14:creationId xmlns:p14="http://schemas.microsoft.com/office/powerpoint/2010/main" val="315038951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8281CC8-A7D5-4CA0-8F13-A25DC3EE4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D69C6ED-BDB1-4B99-B39D-29FF20087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7E356A-0E42-4712-B964-4451A7499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59D89-7F08-47A5-A0D3-34C74C04790B}" type="datetimeFigureOut">
              <a:rPr lang="fi-FI" smtClean="0"/>
              <a:t>27.2.2026</a:t>
            </a:fld>
            <a:endParaRPr lang="fi-FI"/>
          </a:p>
        </p:txBody>
      </p:sp>
      <p:sp>
        <p:nvSpPr>
          <p:cNvPr id="5" name="Alatunnisteen paikkamerkki 4">
            <a:extLst>
              <a:ext uri="{FF2B5EF4-FFF2-40B4-BE49-F238E27FC236}">
                <a16:creationId xmlns:a16="http://schemas.microsoft.com/office/drawing/2014/main" id="{193ACBD3-18AF-4F53-88F3-052936600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799CD89-B625-4388-B301-E0CDC8C5A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E5633-E9FD-4075-B0FC-FC6C8AC42B36}" type="slidenum">
              <a:rPr lang="fi-FI" smtClean="0"/>
              <a:t>‹#›</a:t>
            </a:fld>
            <a:endParaRPr lang="fi-FI"/>
          </a:p>
        </p:txBody>
      </p:sp>
      <p:pic>
        <p:nvPicPr>
          <p:cNvPr id="7" name="Kuva 6">
            <a:extLst>
              <a:ext uri="{FF2B5EF4-FFF2-40B4-BE49-F238E27FC236}">
                <a16:creationId xmlns:a16="http://schemas.microsoft.com/office/drawing/2014/main" id="{D7C2D817-D071-4E70-9C3F-BB564B21F864}"/>
              </a:ext>
            </a:extLst>
          </p:cNvPr>
          <p:cNvPicPr>
            <a:picLocks noChangeAspect="1"/>
          </p:cNvPicPr>
          <p:nvPr userDrawn="1"/>
        </p:nvPicPr>
        <p:blipFill>
          <a:blip r:embed="rId13"/>
          <a:stretch>
            <a:fillRect/>
          </a:stretch>
        </p:blipFill>
        <p:spPr>
          <a:xfrm>
            <a:off x="9833150" y="6485981"/>
            <a:ext cx="2266253" cy="372019"/>
          </a:xfrm>
          <a:prstGeom prst="rect">
            <a:avLst/>
          </a:prstGeom>
        </p:spPr>
      </p:pic>
    </p:spTree>
    <p:extLst>
      <p:ext uri="{BB962C8B-B14F-4D97-AF65-F5344CB8AC3E}">
        <p14:creationId xmlns:p14="http://schemas.microsoft.com/office/powerpoint/2010/main" val="38628844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C511336-6EDB-44D4-B83D-B1E4CCB08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1166F56-8572-4079-8C8B-2999255F5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AEB50C3-2163-4CE7-849E-BFE53ABB1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216B7-5B8E-4E45-B3CC-039A15E41E42}" type="datetimeFigureOut">
              <a:rPr lang="fi-FI" smtClean="0"/>
              <a:t>27.2.2026</a:t>
            </a:fld>
            <a:endParaRPr lang="fi-FI"/>
          </a:p>
        </p:txBody>
      </p:sp>
      <p:sp>
        <p:nvSpPr>
          <p:cNvPr id="5" name="Alatunnisteen paikkamerkki 4">
            <a:extLst>
              <a:ext uri="{FF2B5EF4-FFF2-40B4-BE49-F238E27FC236}">
                <a16:creationId xmlns:a16="http://schemas.microsoft.com/office/drawing/2014/main" id="{94864E1D-15A2-41C7-8F1A-CD870CA29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BC523E5-66D6-4896-A148-225AC4A02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30BF1-ABD2-4904-9429-4BEC7944C2BF}" type="slidenum">
              <a:rPr lang="fi-FI" smtClean="0"/>
              <a:t>‹#›</a:t>
            </a:fld>
            <a:endParaRPr lang="fi-FI"/>
          </a:p>
        </p:txBody>
      </p:sp>
    </p:spTree>
    <p:extLst>
      <p:ext uri="{BB962C8B-B14F-4D97-AF65-F5344CB8AC3E}">
        <p14:creationId xmlns:p14="http://schemas.microsoft.com/office/powerpoint/2010/main" val="146699090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lnSpc>
          <a:spcPct val="90000"/>
        </a:lnSpc>
        <a:spcBef>
          <a:spcPct val="0"/>
        </a:spcBef>
        <a:buNone/>
        <a:defRPr sz="4000" kern="1200">
          <a:solidFill>
            <a:srgbClr val="00ACA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79C49B4-51A3-47BA-B966-7A81141C862C}"/>
              </a:ext>
            </a:extLst>
          </p:cNvPr>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2991" y="6513816"/>
            <a:ext cx="1779009" cy="318171"/>
          </a:xfrm>
          <a:prstGeom prst="rect">
            <a:avLst/>
          </a:prstGeom>
        </p:spPr>
      </p:pic>
    </p:spTree>
    <p:extLst>
      <p:ext uri="{BB962C8B-B14F-4D97-AF65-F5344CB8AC3E}">
        <p14:creationId xmlns:p14="http://schemas.microsoft.com/office/powerpoint/2010/main" val="41926578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2.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76.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8.xml"/><Relationship Id="rId5" Type="http://schemas.openxmlformats.org/officeDocument/2006/relationships/image" Target="../media/image88.png"/><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8.xml"/><Relationship Id="rId5" Type="http://schemas.openxmlformats.org/officeDocument/2006/relationships/image" Target="../media/image90.png"/><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image" Target="../media/image92.png"/><Relationship Id="rId4" Type="http://schemas.openxmlformats.org/officeDocument/2006/relationships/image" Target="../media/image9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8.xml"/><Relationship Id="rId5" Type="http://schemas.openxmlformats.org/officeDocument/2006/relationships/image" Target="../media/image97.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3" Type="http://schemas.openxmlformats.org/officeDocument/2006/relationships/hyperlink" Target="http://www.sponsorinsight.fi/" TargetMode="External"/><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52143C26-975C-4287-9C20-C98C6119EEB4}"/>
              </a:ext>
            </a:extLst>
          </p:cNvPr>
          <p:cNvSpPr/>
          <p:nvPr/>
        </p:nvSpPr>
        <p:spPr>
          <a:xfrm>
            <a:off x="0" y="-107879"/>
            <a:ext cx="12192000" cy="3536879"/>
          </a:xfrm>
          <a:prstGeom prst="rect">
            <a:avLst/>
          </a:prstGeom>
          <a:solidFill>
            <a:srgbClr val="00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2" name="Tekstiruutu 11">
            <a:extLst>
              <a:ext uri="{FF2B5EF4-FFF2-40B4-BE49-F238E27FC236}">
                <a16:creationId xmlns:a16="http://schemas.microsoft.com/office/drawing/2014/main" id="{B037A5B4-0BFF-4B0F-98D5-07C9DD061BB8}"/>
              </a:ext>
            </a:extLst>
          </p:cNvPr>
          <p:cNvSpPr txBox="1"/>
          <p:nvPr/>
        </p:nvSpPr>
        <p:spPr>
          <a:xfrm>
            <a:off x="0" y="2466284"/>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140" normalizeH="0" baseline="0" noProof="0" dirty="0">
                <a:ln>
                  <a:noFill/>
                </a:ln>
                <a:solidFill>
                  <a:prstClr val="white"/>
                </a:solidFill>
                <a:effectLst/>
                <a:uLnTx/>
                <a:uFillTx/>
                <a:latin typeface="Avenir Next LT Pro Demi" panose="020B0704020202020204" pitchFamily="34" charset="0"/>
                <a:ea typeface="+mn-ea"/>
                <a:cs typeface="+mn-cs"/>
              </a:rPr>
              <a:t>Tapahtuman kävijäkysely</a:t>
            </a:r>
          </a:p>
        </p:txBody>
      </p:sp>
      <p:sp>
        <p:nvSpPr>
          <p:cNvPr id="13" name="Tekstiruutu 12">
            <a:extLst>
              <a:ext uri="{FF2B5EF4-FFF2-40B4-BE49-F238E27FC236}">
                <a16:creationId xmlns:a16="http://schemas.microsoft.com/office/drawing/2014/main" id="{FB166CF4-A2A4-4B8B-B3E1-61B93BD95F62}"/>
              </a:ext>
            </a:extLst>
          </p:cNvPr>
          <p:cNvSpPr txBox="1"/>
          <p:nvPr/>
        </p:nvSpPr>
        <p:spPr>
          <a:xfrm>
            <a:off x="1" y="3451485"/>
            <a:ext cx="12191999" cy="9117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4000" b="0" i="0" u="none" strike="noStrike" kern="1200" cap="none" spc="14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Jääpallon MM-kisat 2026</a:t>
            </a:r>
          </a:p>
        </p:txBody>
      </p:sp>
      <p:pic>
        <p:nvPicPr>
          <p:cNvPr id="6" name="Kuva 5">
            <a:extLst>
              <a:ext uri="{FF2B5EF4-FFF2-40B4-BE49-F238E27FC236}">
                <a16:creationId xmlns:a16="http://schemas.microsoft.com/office/drawing/2014/main" id="{35689298-3E4E-4BFE-81E9-BA56996224F4}"/>
              </a:ext>
            </a:extLst>
          </p:cNvPr>
          <p:cNvPicPr>
            <a:picLocks noChangeAspect="1"/>
          </p:cNvPicPr>
          <p:nvPr/>
        </p:nvPicPr>
        <p:blipFill rotWithShape="1">
          <a:blip r:embed="rId2">
            <a:extLst>
              <a:ext uri="{28A0092B-C50C-407E-A947-70E740481C1C}">
                <a14:useLocalDpi xmlns:a14="http://schemas.microsoft.com/office/drawing/2010/main" val="0"/>
              </a:ext>
            </a:extLst>
          </a:blip>
          <a:srcRect t="3481" b="15311"/>
          <a:stretch/>
        </p:blipFill>
        <p:spPr>
          <a:xfrm>
            <a:off x="4738119" y="24041"/>
            <a:ext cx="2715761" cy="1654050"/>
          </a:xfrm>
          <a:prstGeom prst="rect">
            <a:avLst/>
          </a:prstGeom>
        </p:spPr>
      </p:pic>
    </p:spTree>
    <p:extLst>
      <p:ext uri="{BB962C8B-B14F-4D97-AF65-F5344CB8AC3E}">
        <p14:creationId xmlns:p14="http://schemas.microsoft.com/office/powerpoint/2010/main" val="190828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88904-0D54-CC32-99C3-CAAD470B1FBE}"/>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5264A46B-9576-1539-8D42-6E67B8714AD7}"/>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Verdana" pitchFamily="34" charset="0"/>
              <a:ea typeface="MS PGothic" pitchFamily="34" charset="-128"/>
            </a:endParaRPr>
          </a:p>
        </p:txBody>
      </p:sp>
      <p:pic>
        <p:nvPicPr>
          <p:cNvPr id="4" name="Kuva 3">
            <a:extLst>
              <a:ext uri="{FF2B5EF4-FFF2-40B4-BE49-F238E27FC236}">
                <a16:creationId xmlns:a16="http://schemas.microsoft.com/office/drawing/2014/main" id="{043F517F-25E7-AF6F-C75D-B3051FC7859C}"/>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91FC609E-FBD0-4736-4D44-1DB6E3FE311D}"/>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Taustaa vastaajanäytteestä  </a:t>
            </a:r>
            <a:r>
              <a:rPr lang="fi-FI" sz="2000" dirty="0">
                <a:solidFill>
                  <a:schemeClr val="tx1">
                    <a:lumMod val="65000"/>
                    <a:lumOff val="35000"/>
                  </a:schemeClr>
                </a:solidFill>
                <a:latin typeface="Avenir Next LT Pro" panose="020B0504020202020204" pitchFamily="34" charset="0"/>
              </a:rPr>
              <a:t>// Asuinpaikka</a:t>
            </a:r>
          </a:p>
        </p:txBody>
      </p:sp>
      <p:sp>
        <p:nvSpPr>
          <p:cNvPr id="2" name="Tekstiruutu 1">
            <a:extLst>
              <a:ext uri="{FF2B5EF4-FFF2-40B4-BE49-F238E27FC236}">
                <a16:creationId xmlns:a16="http://schemas.microsoft.com/office/drawing/2014/main" id="{815D3322-BDE4-BE8E-C581-05B6EC6427FB}"/>
              </a:ext>
            </a:extLst>
          </p:cNvPr>
          <p:cNvSpPr txBox="1"/>
          <p:nvPr/>
        </p:nvSpPr>
        <p:spPr>
          <a:xfrm>
            <a:off x="9855269" y="1300583"/>
            <a:ext cx="2138744" cy="448276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Vastaajista 55 % </a:t>
            </a: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asuu Porissa.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Satakunnan alueella asuvien osuus 70 %.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Porin ulkopuolelta saapuneista 18 % joko Uudeltamaalta, Varsinais-Suomesta tai Pirkanmaalta.</a:t>
            </a:r>
          </a:p>
        </p:txBody>
      </p:sp>
      <p:pic>
        <p:nvPicPr>
          <p:cNvPr id="9" name="Kuva 8">
            <a:extLst>
              <a:ext uri="{FF2B5EF4-FFF2-40B4-BE49-F238E27FC236}">
                <a16:creationId xmlns:a16="http://schemas.microsoft.com/office/drawing/2014/main" id="{C693CE12-088C-89A4-E2B7-A28301648F27}"/>
              </a:ext>
            </a:extLst>
          </p:cNvPr>
          <p:cNvPicPr>
            <a:picLocks noChangeAspect="1"/>
          </p:cNvPicPr>
          <p:nvPr/>
        </p:nvPicPr>
        <p:blipFill>
          <a:blip r:embed="rId4"/>
          <a:stretch>
            <a:fillRect/>
          </a:stretch>
        </p:blipFill>
        <p:spPr>
          <a:xfrm>
            <a:off x="197987" y="1544949"/>
            <a:ext cx="4212701" cy="4627265"/>
          </a:xfrm>
          <a:prstGeom prst="rect">
            <a:avLst/>
          </a:prstGeom>
        </p:spPr>
      </p:pic>
      <p:sp>
        <p:nvSpPr>
          <p:cNvPr id="5" name="Suorakulmio: Pyöristetyt kulmat 4">
            <a:extLst>
              <a:ext uri="{FF2B5EF4-FFF2-40B4-BE49-F238E27FC236}">
                <a16:creationId xmlns:a16="http://schemas.microsoft.com/office/drawing/2014/main" id="{9012C3B4-E800-61BD-1CAA-FFB8B639D431}"/>
              </a:ext>
            </a:extLst>
          </p:cNvPr>
          <p:cNvSpPr/>
          <p:nvPr/>
        </p:nvSpPr>
        <p:spPr bwMode="auto">
          <a:xfrm>
            <a:off x="5920694" y="1860982"/>
            <a:ext cx="1686606" cy="272618"/>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 name="Suorakulmio: Pyöristetyt kulmat 5">
            <a:extLst>
              <a:ext uri="{FF2B5EF4-FFF2-40B4-BE49-F238E27FC236}">
                <a16:creationId xmlns:a16="http://schemas.microsoft.com/office/drawing/2014/main" id="{2188ECF6-F484-5862-5400-540A25823CF5}"/>
              </a:ext>
            </a:extLst>
          </p:cNvPr>
          <p:cNvSpPr/>
          <p:nvPr/>
        </p:nvSpPr>
        <p:spPr bwMode="auto">
          <a:xfrm>
            <a:off x="5384800" y="2946359"/>
            <a:ext cx="1828702" cy="272618"/>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11" name="Suorakulmio: Pyöristetyt kulmat 10">
            <a:extLst>
              <a:ext uri="{FF2B5EF4-FFF2-40B4-BE49-F238E27FC236}">
                <a16:creationId xmlns:a16="http://schemas.microsoft.com/office/drawing/2014/main" id="{958AE899-E4A9-08D3-3540-70CED6FAC356}"/>
              </a:ext>
            </a:extLst>
          </p:cNvPr>
          <p:cNvSpPr/>
          <p:nvPr/>
        </p:nvSpPr>
        <p:spPr bwMode="auto">
          <a:xfrm>
            <a:off x="5288032" y="5843494"/>
            <a:ext cx="1828702" cy="272618"/>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3" name="Kuva 2">
            <a:extLst>
              <a:ext uri="{FF2B5EF4-FFF2-40B4-BE49-F238E27FC236}">
                <a16:creationId xmlns:a16="http://schemas.microsoft.com/office/drawing/2014/main" id="{9E6C5806-B041-78B7-B2F7-329D80D104D6}"/>
              </a:ext>
            </a:extLst>
          </p:cNvPr>
          <p:cNvPicPr>
            <a:picLocks noChangeAspect="1"/>
          </p:cNvPicPr>
          <p:nvPr/>
        </p:nvPicPr>
        <p:blipFill>
          <a:blip r:embed="rId5"/>
          <a:stretch>
            <a:fillRect/>
          </a:stretch>
        </p:blipFill>
        <p:spPr>
          <a:xfrm>
            <a:off x="4912570" y="1581528"/>
            <a:ext cx="4627265" cy="4554107"/>
          </a:xfrm>
          <a:prstGeom prst="rect">
            <a:avLst/>
          </a:prstGeom>
        </p:spPr>
      </p:pic>
    </p:spTree>
    <p:extLst>
      <p:ext uri="{BB962C8B-B14F-4D97-AF65-F5344CB8AC3E}">
        <p14:creationId xmlns:p14="http://schemas.microsoft.com/office/powerpoint/2010/main" val="296422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50F9C-FA8F-4EAA-81FC-D17DDD0FB6B1}"/>
              </a:ext>
            </a:extLst>
          </p:cNvPr>
          <p:cNvSpPr>
            <a:spLocks noGrp="1"/>
          </p:cNvSpPr>
          <p:nvPr>
            <p:ph type="ctrTitle"/>
          </p:nvPr>
        </p:nvSpPr>
        <p:spPr>
          <a:xfrm>
            <a:off x="1165578" y="2960577"/>
            <a:ext cx="9860844" cy="1073842"/>
          </a:xfrm>
        </p:spPr>
        <p:txBody>
          <a:bodyPr>
            <a:normAutofit/>
          </a:bodyPr>
          <a:lstStyle/>
          <a:p>
            <a:pPr>
              <a:lnSpc>
                <a:spcPct val="100000"/>
              </a:lnSpc>
            </a:pPr>
            <a:r>
              <a:rPr lang="fi-FI" sz="4800" dirty="0">
                <a:solidFill>
                  <a:schemeClr val="bg1"/>
                </a:solidFill>
              </a:rPr>
              <a:t>Demografiset jakaumat</a:t>
            </a:r>
            <a:endParaRPr lang="fi-FI" sz="6600" dirty="0">
              <a:solidFill>
                <a:schemeClr val="bg1"/>
              </a:solidFill>
              <a:latin typeface="+mn-lt"/>
            </a:endParaRPr>
          </a:p>
        </p:txBody>
      </p:sp>
    </p:spTree>
    <p:extLst>
      <p:ext uri="{BB962C8B-B14F-4D97-AF65-F5344CB8AC3E}">
        <p14:creationId xmlns:p14="http://schemas.microsoft.com/office/powerpoint/2010/main" val="351577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uora yhdysviiva 5">
            <a:extLst>
              <a:ext uri="{FF2B5EF4-FFF2-40B4-BE49-F238E27FC236}">
                <a16:creationId xmlns:a16="http://schemas.microsoft.com/office/drawing/2014/main" id="{107C50E6-04FB-4DC2-9044-BCEB865D4994}"/>
              </a:ext>
            </a:extLst>
          </p:cNvPr>
          <p:cNvCxnSpPr>
            <a:cxnSpLocks/>
          </p:cNvCxnSpPr>
          <p:nvPr/>
        </p:nvCxnSpPr>
        <p:spPr>
          <a:xfrm>
            <a:off x="940158" y="3789040"/>
            <a:ext cx="10268410" cy="0"/>
          </a:xfrm>
          <a:prstGeom prst="line">
            <a:avLst/>
          </a:prstGeom>
          <a:ln w="31750">
            <a:solidFill>
              <a:schemeClr val="bg1">
                <a:lumMod val="50000"/>
                <a:alpha val="37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Suorakulmio 8">
            <a:extLst>
              <a:ext uri="{FF2B5EF4-FFF2-40B4-BE49-F238E27FC236}">
                <a16:creationId xmlns:a16="http://schemas.microsoft.com/office/drawing/2014/main" id="{DF77E131-461F-4052-BEE8-C78709BA4047}"/>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5" name="Tekstiruutu 4">
            <a:extLst>
              <a:ext uri="{FF2B5EF4-FFF2-40B4-BE49-F238E27FC236}">
                <a16:creationId xmlns:a16="http://schemas.microsoft.com/office/drawing/2014/main" id="{6A00533A-3E15-4699-A15C-93A2DC02EDA5}"/>
              </a:ext>
            </a:extLst>
          </p:cNvPr>
          <p:cNvSpPr txBox="1"/>
          <p:nvPr/>
        </p:nvSpPr>
        <p:spPr>
          <a:xfrm>
            <a:off x="9849118" y="1771928"/>
            <a:ext cx="2138744" cy="26361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67 %</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vastaajista </a:t>
            </a:r>
            <a:b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b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on </a:t>
            </a:r>
            <a:r>
              <a:rPr lang="fi-FI" sz="1600" dirty="0">
                <a:solidFill>
                  <a:prstClr val="white"/>
                </a:solidFill>
                <a:latin typeface="Avenir Next LT Pro Light" panose="020B0304020202020204" pitchFamily="34" charset="0"/>
                <a:ea typeface="MS PGothic"/>
              </a:rPr>
              <a:t>miehiä.</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Vastaajien keski-ikä on noin 49,3 vuotta.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p:txBody>
      </p:sp>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Sukupuoli- ja ikäjakauma</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pic>
        <p:nvPicPr>
          <p:cNvPr id="7" name="Kuva 6">
            <a:extLst>
              <a:ext uri="{FF2B5EF4-FFF2-40B4-BE49-F238E27FC236}">
                <a16:creationId xmlns:a16="http://schemas.microsoft.com/office/drawing/2014/main" id="{6B892700-5756-CB96-7244-2D59FBFAA776}"/>
              </a:ext>
            </a:extLst>
          </p:cNvPr>
          <p:cNvPicPr>
            <a:picLocks noChangeAspect="1"/>
          </p:cNvPicPr>
          <p:nvPr/>
        </p:nvPicPr>
        <p:blipFill>
          <a:blip r:embed="rId4"/>
          <a:stretch>
            <a:fillRect/>
          </a:stretch>
        </p:blipFill>
        <p:spPr>
          <a:xfrm>
            <a:off x="1118268" y="4064715"/>
            <a:ext cx="8041321" cy="2377646"/>
          </a:xfrm>
          <a:prstGeom prst="rect">
            <a:avLst/>
          </a:prstGeom>
        </p:spPr>
      </p:pic>
      <p:pic>
        <p:nvPicPr>
          <p:cNvPr id="10" name="Kuva 9">
            <a:extLst>
              <a:ext uri="{FF2B5EF4-FFF2-40B4-BE49-F238E27FC236}">
                <a16:creationId xmlns:a16="http://schemas.microsoft.com/office/drawing/2014/main" id="{7E63475D-5772-A00A-1662-55357FFDC3E0}"/>
              </a:ext>
            </a:extLst>
          </p:cNvPr>
          <p:cNvPicPr>
            <a:picLocks noChangeAspect="1"/>
          </p:cNvPicPr>
          <p:nvPr/>
        </p:nvPicPr>
        <p:blipFill>
          <a:blip r:embed="rId5"/>
          <a:stretch>
            <a:fillRect/>
          </a:stretch>
        </p:blipFill>
        <p:spPr>
          <a:xfrm>
            <a:off x="838200" y="1419332"/>
            <a:ext cx="8065707" cy="2219136"/>
          </a:xfrm>
          <a:prstGeom prst="rect">
            <a:avLst/>
          </a:prstGeom>
        </p:spPr>
      </p:pic>
    </p:spTree>
    <p:extLst>
      <p:ext uri="{BB962C8B-B14F-4D97-AF65-F5344CB8AC3E}">
        <p14:creationId xmlns:p14="http://schemas.microsoft.com/office/powerpoint/2010/main" val="150340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3D669-AAF1-36CE-3353-4E9112C0DFAA}"/>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87DA893D-3BB7-DAFF-3EAA-480077158D06}"/>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F14CE9CE-A630-15D2-DA17-14AE9910D996}"/>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153997B9-B6F1-C4CE-981B-46116D8E1E4B}"/>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Ammatti</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9" name="Tekstiruutu 8">
            <a:extLst>
              <a:ext uri="{FF2B5EF4-FFF2-40B4-BE49-F238E27FC236}">
                <a16:creationId xmlns:a16="http://schemas.microsoft.com/office/drawing/2014/main" id="{7FCDEB69-4DFE-9738-6D95-CE4A682AB4B9}"/>
              </a:ext>
            </a:extLst>
          </p:cNvPr>
          <p:cNvSpPr txBox="1"/>
          <p:nvPr/>
        </p:nvSpPr>
        <p:spPr>
          <a:xfrm>
            <a:off x="9849118" y="1128217"/>
            <a:ext cx="2138744" cy="35158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Yrittäjänä, johtavassa asemassa tai </a:t>
            </a:r>
            <a:r>
              <a:rPr lang="fi-FI" sz="1500" dirty="0" err="1">
                <a:solidFill>
                  <a:prstClr val="white"/>
                </a:solidFill>
                <a:latin typeface="Avenir Next LT Pro Light" panose="020B0304020202020204" pitchFamily="34" charset="0"/>
                <a:ea typeface="MS PGothic"/>
              </a:rPr>
              <a:t>ylem-pänä</a:t>
            </a:r>
            <a:r>
              <a:rPr lang="fi-FI" sz="1500" dirty="0">
                <a:solidFill>
                  <a:prstClr val="white"/>
                </a:solidFill>
                <a:latin typeface="Avenir Next LT Pro Light" panose="020B0304020202020204" pitchFamily="34" charset="0"/>
                <a:ea typeface="MS PGothic"/>
              </a:rPr>
              <a:t> toimihenkilönä työskentelevien osuus 31 %.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5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31 % vastaajista työskentelee toimihenkilö- tai työntekijätasolla.</a:t>
            </a:r>
          </a:p>
        </p:txBody>
      </p:sp>
      <p:pic>
        <p:nvPicPr>
          <p:cNvPr id="3" name="Kuva 2">
            <a:extLst>
              <a:ext uri="{FF2B5EF4-FFF2-40B4-BE49-F238E27FC236}">
                <a16:creationId xmlns:a16="http://schemas.microsoft.com/office/drawing/2014/main" id="{23431E2E-52D6-3C95-7DB5-6D6CA6AE0CC7}"/>
              </a:ext>
            </a:extLst>
          </p:cNvPr>
          <p:cNvPicPr>
            <a:picLocks noChangeAspect="1"/>
          </p:cNvPicPr>
          <p:nvPr/>
        </p:nvPicPr>
        <p:blipFill>
          <a:blip r:embed="rId4"/>
          <a:stretch>
            <a:fillRect/>
          </a:stretch>
        </p:blipFill>
        <p:spPr>
          <a:xfrm>
            <a:off x="585049" y="1620391"/>
            <a:ext cx="3853006" cy="3962743"/>
          </a:xfrm>
          <a:prstGeom prst="rect">
            <a:avLst/>
          </a:prstGeom>
        </p:spPr>
      </p:pic>
      <p:pic>
        <p:nvPicPr>
          <p:cNvPr id="5" name="Kuva 4">
            <a:extLst>
              <a:ext uri="{FF2B5EF4-FFF2-40B4-BE49-F238E27FC236}">
                <a16:creationId xmlns:a16="http://schemas.microsoft.com/office/drawing/2014/main" id="{0269D693-28DC-DCD0-D329-C430DFEA8B0C}"/>
              </a:ext>
            </a:extLst>
          </p:cNvPr>
          <p:cNvPicPr>
            <a:picLocks noChangeAspect="1"/>
          </p:cNvPicPr>
          <p:nvPr/>
        </p:nvPicPr>
        <p:blipFill>
          <a:blip r:embed="rId5"/>
          <a:stretch>
            <a:fillRect/>
          </a:stretch>
        </p:blipFill>
        <p:spPr>
          <a:xfrm>
            <a:off x="5034106" y="1559425"/>
            <a:ext cx="3493311" cy="4023709"/>
          </a:xfrm>
          <a:prstGeom prst="rect">
            <a:avLst/>
          </a:prstGeom>
        </p:spPr>
      </p:pic>
    </p:spTree>
    <p:extLst>
      <p:ext uri="{BB962C8B-B14F-4D97-AF65-F5344CB8AC3E}">
        <p14:creationId xmlns:p14="http://schemas.microsoft.com/office/powerpoint/2010/main" val="66869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Ammatti</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12" name="Tekstiruutu 11">
            <a:extLst>
              <a:ext uri="{FF2B5EF4-FFF2-40B4-BE49-F238E27FC236}">
                <a16:creationId xmlns:a16="http://schemas.microsoft.com/office/drawing/2014/main" id="{F8552B9D-1086-543E-634B-496871A984F5}"/>
              </a:ext>
            </a:extLst>
          </p:cNvPr>
          <p:cNvSpPr txBox="1"/>
          <p:nvPr/>
        </p:nvSpPr>
        <p:spPr>
          <a:xfrm>
            <a:off x="9849118" y="1128217"/>
            <a:ext cx="2138744" cy="351583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Yrittäjänä, johtavassa asemassa tai </a:t>
            </a:r>
            <a:r>
              <a:rPr lang="fi-FI" sz="1500" dirty="0" err="1">
                <a:solidFill>
                  <a:prstClr val="white"/>
                </a:solidFill>
                <a:latin typeface="Avenir Next LT Pro Light" panose="020B0304020202020204" pitchFamily="34" charset="0"/>
                <a:ea typeface="MS PGothic"/>
              </a:rPr>
              <a:t>ylem-pänä</a:t>
            </a:r>
            <a:r>
              <a:rPr lang="fi-FI" sz="1500" dirty="0">
                <a:solidFill>
                  <a:prstClr val="white"/>
                </a:solidFill>
                <a:latin typeface="Avenir Next LT Pro Light" panose="020B0304020202020204" pitchFamily="34" charset="0"/>
                <a:ea typeface="MS PGothic"/>
              </a:rPr>
              <a:t> toimihenkilönä työskentelevien osuus 31 %.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5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31 % vastaajista työskentelee toimihenkilö- tai työntekijätasolla.</a:t>
            </a:r>
          </a:p>
        </p:txBody>
      </p:sp>
      <p:pic>
        <p:nvPicPr>
          <p:cNvPr id="14" name="Kuva 13">
            <a:extLst>
              <a:ext uri="{FF2B5EF4-FFF2-40B4-BE49-F238E27FC236}">
                <a16:creationId xmlns:a16="http://schemas.microsoft.com/office/drawing/2014/main" id="{70D1FEE0-6F39-FB61-4A34-8B538D5F04C2}"/>
              </a:ext>
            </a:extLst>
          </p:cNvPr>
          <p:cNvPicPr>
            <a:picLocks noChangeAspect="1"/>
          </p:cNvPicPr>
          <p:nvPr/>
        </p:nvPicPr>
        <p:blipFill>
          <a:blip r:embed="rId4"/>
          <a:stretch>
            <a:fillRect/>
          </a:stretch>
        </p:blipFill>
        <p:spPr>
          <a:xfrm>
            <a:off x="1339103" y="1684400"/>
            <a:ext cx="3493311" cy="4023709"/>
          </a:xfrm>
          <a:prstGeom prst="rect">
            <a:avLst/>
          </a:prstGeom>
        </p:spPr>
      </p:pic>
      <p:pic>
        <p:nvPicPr>
          <p:cNvPr id="15" name="Kuva 14">
            <a:extLst>
              <a:ext uri="{FF2B5EF4-FFF2-40B4-BE49-F238E27FC236}">
                <a16:creationId xmlns:a16="http://schemas.microsoft.com/office/drawing/2014/main" id="{C1004915-AD39-D0C5-B533-6AB917A12E4C}"/>
              </a:ext>
            </a:extLst>
          </p:cNvPr>
          <p:cNvPicPr>
            <a:picLocks noChangeAspect="1"/>
          </p:cNvPicPr>
          <p:nvPr/>
        </p:nvPicPr>
        <p:blipFill>
          <a:blip r:embed="rId5"/>
          <a:stretch>
            <a:fillRect/>
          </a:stretch>
        </p:blipFill>
        <p:spPr>
          <a:xfrm>
            <a:off x="5155200" y="1684399"/>
            <a:ext cx="3487214" cy="4023709"/>
          </a:xfrm>
          <a:prstGeom prst="rect">
            <a:avLst/>
          </a:prstGeom>
        </p:spPr>
      </p:pic>
    </p:spTree>
    <p:extLst>
      <p:ext uri="{BB962C8B-B14F-4D97-AF65-F5344CB8AC3E}">
        <p14:creationId xmlns:p14="http://schemas.microsoft.com/office/powerpoint/2010/main" val="365482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E29A-5BE1-3448-B5EA-185253D869C1}"/>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44019B2E-BE3E-685B-B347-0DCE5E0DC16A}"/>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9FD07C55-C59B-BD57-880E-556311E6B028}"/>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940BC1DB-9418-6FD6-1D02-FB3EBEF7AFC6}"/>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Asuinmuoto</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9" name="Tekstiruutu 8">
            <a:extLst>
              <a:ext uri="{FF2B5EF4-FFF2-40B4-BE49-F238E27FC236}">
                <a16:creationId xmlns:a16="http://schemas.microsoft.com/office/drawing/2014/main" id="{FF4DEAE9-A272-2C5C-8CA0-7CA9EFF429C3}"/>
              </a:ext>
            </a:extLst>
          </p:cNvPr>
          <p:cNvSpPr txBox="1"/>
          <p:nvPr/>
        </p:nvSpPr>
        <p:spPr>
          <a:xfrm>
            <a:off x="9846070" y="2073990"/>
            <a:ext cx="2138744" cy="7458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38 % vastaajista asuu lapsen/lasten kanssa. </a:t>
            </a:r>
          </a:p>
        </p:txBody>
      </p:sp>
      <p:sp>
        <p:nvSpPr>
          <p:cNvPr id="3" name="Tekstiruutu 2">
            <a:extLst>
              <a:ext uri="{FF2B5EF4-FFF2-40B4-BE49-F238E27FC236}">
                <a16:creationId xmlns:a16="http://schemas.microsoft.com/office/drawing/2014/main" id="{17DFAA7B-297F-A6EC-65E1-0DC41A3F4643}"/>
              </a:ext>
            </a:extLst>
          </p:cNvPr>
          <p:cNvSpPr txBox="1"/>
          <p:nvPr/>
        </p:nvSpPr>
        <p:spPr>
          <a:xfrm>
            <a:off x="838199" y="1084095"/>
            <a:ext cx="860264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”Mikä seuraavista kuvaa asuinmuotoasi?”</a:t>
            </a:r>
          </a:p>
        </p:txBody>
      </p:sp>
      <p:pic>
        <p:nvPicPr>
          <p:cNvPr id="2" name="Kuva 1">
            <a:extLst>
              <a:ext uri="{FF2B5EF4-FFF2-40B4-BE49-F238E27FC236}">
                <a16:creationId xmlns:a16="http://schemas.microsoft.com/office/drawing/2014/main" id="{B9C228CB-6FB3-D954-2533-DAA9BDA10994}"/>
              </a:ext>
            </a:extLst>
          </p:cNvPr>
          <p:cNvPicPr>
            <a:picLocks noChangeAspect="1"/>
          </p:cNvPicPr>
          <p:nvPr/>
        </p:nvPicPr>
        <p:blipFill>
          <a:blip r:embed="rId4"/>
          <a:stretch>
            <a:fillRect/>
          </a:stretch>
        </p:blipFill>
        <p:spPr>
          <a:xfrm>
            <a:off x="876383" y="1877209"/>
            <a:ext cx="3846909" cy="4011516"/>
          </a:xfrm>
          <a:prstGeom prst="rect">
            <a:avLst/>
          </a:prstGeom>
        </p:spPr>
      </p:pic>
      <p:pic>
        <p:nvPicPr>
          <p:cNvPr id="6" name="Kuva 5">
            <a:extLst>
              <a:ext uri="{FF2B5EF4-FFF2-40B4-BE49-F238E27FC236}">
                <a16:creationId xmlns:a16="http://schemas.microsoft.com/office/drawing/2014/main" id="{203386F2-5218-5761-3895-C77B994BF4EE}"/>
              </a:ext>
            </a:extLst>
          </p:cNvPr>
          <p:cNvPicPr>
            <a:picLocks noChangeAspect="1"/>
          </p:cNvPicPr>
          <p:nvPr/>
        </p:nvPicPr>
        <p:blipFill>
          <a:blip r:embed="rId5"/>
          <a:stretch>
            <a:fillRect/>
          </a:stretch>
        </p:blipFill>
        <p:spPr>
          <a:xfrm>
            <a:off x="5443577" y="1828437"/>
            <a:ext cx="3481118" cy="4060288"/>
          </a:xfrm>
          <a:prstGeom prst="rect">
            <a:avLst/>
          </a:prstGeom>
        </p:spPr>
      </p:pic>
    </p:spTree>
    <p:extLst>
      <p:ext uri="{BB962C8B-B14F-4D97-AF65-F5344CB8AC3E}">
        <p14:creationId xmlns:p14="http://schemas.microsoft.com/office/powerpoint/2010/main" val="164114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9849-AC48-8EFB-B29B-2DCA1D707A92}"/>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52916D28-A988-CE68-9591-CACDE3F2B489}"/>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B7E6B9D1-2118-50F5-C8A4-137725DCE227}"/>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DECC3146-B45C-1374-73CB-8CFE714C5202}"/>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Asuinmuoto</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9" name="Tekstiruutu 8">
            <a:extLst>
              <a:ext uri="{FF2B5EF4-FFF2-40B4-BE49-F238E27FC236}">
                <a16:creationId xmlns:a16="http://schemas.microsoft.com/office/drawing/2014/main" id="{4FF2B6E8-BD35-D15C-2B3A-DA9B47C5DD26}"/>
              </a:ext>
            </a:extLst>
          </p:cNvPr>
          <p:cNvSpPr txBox="1"/>
          <p:nvPr/>
        </p:nvSpPr>
        <p:spPr>
          <a:xfrm>
            <a:off x="9846070" y="2073990"/>
            <a:ext cx="2138744" cy="7458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38 % vastaajista asuu lapsen/lasten kanssa. </a:t>
            </a:r>
          </a:p>
        </p:txBody>
      </p:sp>
      <p:sp>
        <p:nvSpPr>
          <p:cNvPr id="3" name="Tekstiruutu 2">
            <a:extLst>
              <a:ext uri="{FF2B5EF4-FFF2-40B4-BE49-F238E27FC236}">
                <a16:creationId xmlns:a16="http://schemas.microsoft.com/office/drawing/2014/main" id="{9CFC5576-DAA5-31FC-2A85-4631420369C5}"/>
              </a:ext>
            </a:extLst>
          </p:cNvPr>
          <p:cNvSpPr txBox="1"/>
          <p:nvPr/>
        </p:nvSpPr>
        <p:spPr>
          <a:xfrm>
            <a:off x="838199" y="1084095"/>
            <a:ext cx="860264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”Mikä seuraavista kuvaa asuinmuotoasi?”</a:t>
            </a:r>
          </a:p>
        </p:txBody>
      </p:sp>
      <p:pic>
        <p:nvPicPr>
          <p:cNvPr id="5" name="Kuva 4">
            <a:extLst>
              <a:ext uri="{FF2B5EF4-FFF2-40B4-BE49-F238E27FC236}">
                <a16:creationId xmlns:a16="http://schemas.microsoft.com/office/drawing/2014/main" id="{501B0A4C-1A1C-3A4F-775F-96535F2260E4}"/>
              </a:ext>
            </a:extLst>
          </p:cNvPr>
          <p:cNvPicPr>
            <a:picLocks noChangeAspect="1"/>
          </p:cNvPicPr>
          <p:nvPr/>
        </p:nvPicPr>
        <p:blipFill>
          <a:blip r:embed="rId4"/>
          <a:stretch>
            <a:fillRect/>
          </a:stretch>
        </p:blipFill>
        <p:spPr>
          <a:xfrm>
            <a:off x="1652306" y="1937216"/>
            <a:ext cx="3487214" cy="4066384"/>
          </a:xfrm>
          <a:prstGeom prst="rect">
            <a:avLst/>
          </a:prstGeom>
        </p:spPr>
      </p:pic>
      <p:pic>
        <p:nvPicPr>
          <p:cNvPr id="10" name="Kuva 9">
            <a:extLst>
              <a:ext uri="{FF2B5EF4-FFF2-40B4-BE49-F238E27FC236}">
                <a16:creationId xmlns:a16="http://schemas.microsoft.com/office/drawing/2014/main" id="{D047438F-D07A-7976-DA04-EBED6213D7BC}"/>
              </a:ext>
            </a:extLst>
          </p:cNvPr>
          <p:cNvPicPr>
            <a:picLocks noChangeAspect="1"/>
          </p:cNvPicPr>
          <p:nvPr/>
        </p:nvPicPr>
        <p:blipFill>
          <a:blip r:embed="rId5"/>
          <a:stretch>
            <a:fillRect/>
          </a:stretch>
        </p:blipFill>
        <p:spPr>
          <a:xfrm>
            <a:off x="5516729" y="1937216"/>
            <a:ext cx="3481118" cy="4066384"/>
          </a:xfrm>
          <a:prstGeom prst="rect">
            <a:avLst/>
          </a:prstGeom>
        </p:spPr>
      </p:pic>
      <p:sp>
        <p:nvSpPr>
          <p:cNvPr id="2" name="Suorakulmio: Pyöristetyt kulmat 1">
            <a:extLst>
              <a:ext uri="{FF2B5EF4-FFF2-40B4-BE49-F238E27FC236}">
                <a16:creationId xmlns:a16="http://schemas.microsoft.com/office/drawing/2014/main" id="{5AB5D564-C80B-80AD-FB59-1CDE903BAC91}"/>
              </a:ext>
            </a:extLst>
          </p:cNvPr>
          <p:cNvSpPr/>
          <p:nvPr/>
        </p:nvSpPr>
        <p:spPr bwMode="auto">
          <a:xfrm>
            <a:off x="3688027" y="2489200"/>
            <a:ext cx="490273" cy="230330"/>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6" name="Suorakulmio: Pyöristetyt kulmat 5">
            <a:extLst>
              <a:ext uri="{FF2B5EF4-FFF2-40B4-BE49-F238E27FC236}">
                <a16:creationId xmlns:a16="http://schemas.microsoft.com/office/drawing/2014/main" id="{3E3E31B0-5174-33A8-9FF2-8029328FA8CB}"/>
              </a:ext>
            </a:extLst>
          </p:cNvPr>
          <p:cNvSpPr/>
          <p:nvPr/>
        </p:nvSpPr>
        <p:spPr bwMode="auto">
          <a:xfrm>
            <a:off x="3688027" y="2167512"/>
            <a:ext cx="490273" cy="230330"/>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11" name="Suorakulmio: Pyöristetyt kulmat 10">
            <a:extLst>
              <a:ext uri="{FF2B5EF4-FFF2-40B4-BE49-F238E27FC236}">
                <a16:creationId xmlns:a16="http://schemas.microsoft.com/office/drawing/2014/main" id="{F18D4DAF-CC27-71B2-D4AA-CBDD49EA05B6}"/>
              </a:ext>
            </a:extLst>
          </p:cNvPr>
          <p:cNvSpPr/>
          <p:nvPr/>
        </p:nvSpPr>
        <p:spPr bwMode="auto">
          <a:xfrm>
            <a:off x="7866327" y="2666570"/>
            <a:ext cx="490273" cy="230330"/>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70322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50F9C-FA8F-4EAA-81FC-D17DDD0FB6B1}"/>
              </a:ext>
            </a:extLst>
          </p:cNvPr>
          <p:cNvSpPr>
            <a:spLocks noGrp="1"/>
          </p:cNvSpPr>
          <p:nvPr>
            <p:ph type="ctrTitle"/>
          </p:nvPr>
        </p:nvSpPr>
        <p:spPr>
          <a:xfrm>
            <a:off x="1165578" y="2960577"/>
            <a:ext cx="9860844" cy="1073842"/>
          </a:xfrm>
        </p:spPr>
        <p:txBody>
          <a:bodyPr>
            <a:normAutofit/>
          </a:bodyPr>
          <a:lstStyle/>
          <a:p>
            <a:pPr>
              <a:lnSpc>
                <a:spcPct val="100000"/>
              </a:lnSpc>
            </a:pPr>
            <a:r>
              <a:rPr lang="fi-FI" sz="4800">
                <a:solidFill>
                  <a:schemeClr val="bg1"/>
                </a:solidFill>
              </a:rPr>
              <a:t>Taustat saapumispäätöksestä</a:t>
            </a:r>
            <a:endParaRPr lang="fi-FI" sz="6600" dirty="0">
              <a:solidFill>
                <a:schemeClr val="bg1"/>
              </a:solidFill>
              <a:latin typeface="+mn-lt"/>
            </a:endParaRPr>
          </a:p>
        </p:txBody>
      </p:sp>
    </p:spTree>
    <p:extLst>
      <p:ext uri="{BB962C8B-B14F-4D97-AF65-F5344CB8AC3E}">
        <p14:creationId xmlns:p14="http://schemas.microsoft.com/office/powerpoint/2010/main" val="367121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Seurue</a:t>
            </a:r>
          </a:p>
        </p:txBody>
      </p:sp>
      <p:sp>
        <p:nvSpPr>
          <p:cNvPr id="11" name="Tekstiruutu 10">
            <a:extLst>
              <a:ext uri="{FF2B5EF4-FFF2-40B4-BE49-F238E27FC236}">
                <a16:creationId xmlns:a16="http://schemas.microsoft.com/office/drawing/2014/main" id="{2A0B1BC7-2A5C-4B3D-B346-B28D632646EE}"/>
              </a:ext>
            </a:extLst>
          </p:cNvPr>
          <p:cNvSpPr txBox="1"/>
          <p:nvPr/>
        </p:nvSpPr>
        <p:spPr>
          <a:xfrm>
            <a:off x="838199" y="1084094"/>
            <a:ext cx="101746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”Keiden kanssa saavuit tapahtumaan? - Merkitse kaikki, jotka kuuluivat seurueeseesi”</a:t>
            </a:r>
          </a:p>
        </p:txBody>
      </p:sp>
      <p:sp>
        <p:nvSpPr>
          <p:cNvPr id="2" name="Suorakulmio 1">
            <a:extLst>
              <a:ext uri="{FF2B5EF4-FFF2-40B4-BE49-F238E27FC236}">
                <a16:creationId xmlns:a16="http://schemas.microsoft.com/office/drawing/2014/main" id="{1B24CB30-5EB5-3601-C5A2-C54087B14C8A}"/>
              </a:ext>
            </a:extLst>
          </p:cNvPr>
          <p:cNvSpPr/>
          <p:nvPr/>
        </p:nvSpPr>
        <p:spPr bwMode="auto">
          <a:xfrm>
            <a:off x="9692766" y="0"/>
            <a:ext cx="2499234"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Verdana" pitchFamily="34" charset="0"/>
              <a:ea typeface="MS PGothic" pitchFamily="34" charset="-128"/>
            </a:endParaRPr>
          </a:p>
        </p:txBody>
      </p:sp>
      <p:pic>
        <p:nvPicPr>
          <p:cNvPr id="4" name="Kuva 3">
            <a:extLst>
              <a:ext uri="{FF2B5EF4-FFF2-40B4-BE49-F238E27FC236}">
                <a16:creationId xmlns:a16="http://schemas.microsoft.com/office/drawing/2014/main" id="{323C71C4-11F8-00CC-0F3B-18C40EB84DA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3" name="Kuva 2">
            <a:extLst>
              <a:ext uri="{FF2B5EF4-FFF2-40B4-BE49-F238E27FC236}">
                <a16:creationId xmlns:a16="http://schemas.microsoft.com/office/drawing/2014/main" id="{17A133C5-3148-0B4B-467B-C376C669739D}"/>
              </a:ext>
            </a:extLst>
          </p:cNvPr>
          <p:cNvPicPr>
            <a:picLocks noChangeAspect="1"/>
          </p:cNvPicPr>
          <p:nvPr/>
        </p:nvPicPr>
        <p:blipFill>
          <a:blip r:embed="rId4"/>
          <a:stretch>
            <a:fillRect/>
          </a:stretch>
        </p:blipFill>
        <p:spPr>
          <a:xfrm>
            <a:off x="1401921" y="1960103"/>
            <a:ext cx="3664014" cy="3920068"/>
          </a:xfrm>
          <a:prstGeom prst="rect">
            <a:avLst/>
          </a:prstGeom>
        </p:spPr>
      </p:pic>
      <p:sp>
        <p:nvSpPr>
          <p:cNvPr id="7" name="Tekstiruutu 6">
            <a:extLst>
              <a:ext uri="{FF2B5EF4-FFF2-40B4-BE49-F238E27FC236}">
                <a16:creationId xmlns:a16="http://schemas.microsoft.com/office/drawing/2014/main" id="{DE9F7F46-AB4E-479F-ED96-8EE7BAD4CE5C}"/>
              </a:ext>
            </a:extLst>
          </p:cNvPr>
          <p:cNvSpPr txBox="1"/>
          <p:nvPr/>
        </p:nvSpPr>
        <p:spPr>
          <a:xfrm>
            <a:off x="9871504" y="405765"/>
            <a:ext cx="2138744" cy="59600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rPr>
              <a:t>Kolmasosa vastaajista oli tapahtumassa kumppanin kanssa.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rPr>
              <a:t>13 %:lla vastaajista seurueessa oli alle 15-vuotiaita lapsia ja 17 %:lla yli 15-vuotiaita lapsia.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sym typeface="Wingdings" panose="05000000000000000000" pitchFamily="2" charset="2"/>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sym typeface="Wingdings" panose="05000000000000000000" pitchFamily="2" charset="2"/>
              </a:rPr>
              <a:t> Ylipäänsä lasten kanssa saapuneiden osuus oli 27 % vastaajista. </a:t>
            </a:r>
            <a:r>
              <a:rPr lang="fi-FI" sz="1100" dirty="0">
                <a:solidFill>
                  <a:prstClr val="white"/>
                </a:solidFill>
                <a:latin typeface="Avenir Next LT Pro Light" panose="020B0304020202020204" pitchFamily="34" charset="0"/>
                <a:ea typeface="MS PGothic"/>
                <a:sym typeface="Wingdings" panose="05000000000000000000" pitchFamily="2" charset="2"/>
              </a:rPr>
              <a:t>(alle ja/tai yli 15-vuotias lapsi mukana)</a:t>
            </a:r>
            <a:endParaRPr kumimoji="0" lang="fi-FI" sz="20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endParaRPr>
          </a:p>
        </p:txBody>
      </p:sp>
      <p:sp>
        <p:nvSpPr>
          <p:cNvPr id="5" name="Suorakulmio: Pyöristetyt kulmat 4">
            <a:extLst>
              <a:ext uri="{FF2B5EF4-FFF2-40B4-BE49-F238E27FC236}">
                <a16:creationId xmlns:a16="http://schemas.microsoft.com/office/drawing/2014/main" id="{CF1BC1A6-BDC7-BAFA-45C7-CC125E051808}"/>
              </a:ext>
            </a:extLst>
          </p:cNvPr>
          <p:cNvSpPr/>
          <p:nvPr/>
        </p:nvSpPr>
        <p:spPr bwMode="auto">
          <a:xfrm>
            <a:off x="5761989" y="1957055"/>
            <a:ext cx="1807212" cy="989345"/>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6" name="Kuva 5">
            <a:extLst>
              <a:ext uri="{FF2B5EF4-FFF2-40B4-BE49-F238E27FC236}">
                <a16:creationId xmlns:a16="http://schemas.microsoft.com/office/drawing/2014/main" id="{14E58B54-1A9F-23A2-E5FC-1E6D66F561E8}"/>
              </a:ext>
            </a:extLst>
          </p:cNvPr>
          <p:cNvPicPr>
            <a:picLocks noChangeAspect="1"/>
          </p:cNvPicPr>
          <p:nvPr/>
        </p:nvPicPr>
        <p:blipFill>
          <a:blip r:embed="rId5"/>
          <a:stretch>
            <a:fillRect/>
          </a:stretch>
        </p:blipFill>
        <p:spPr>
          <a:xfrm>
            <a:off x="5486251" y="1957055"/>
            <a:ext cx="3432345" cy="3926164"/>
          </a:xfrm>
          <a:prstGeom prst="rect">
            <a:avLst/>
          </a:prstGeom>
        </p:spPr>
      </p:pic>
    </p:spTree>
    <p:extLst>
      <p:ext uri="{BB962C8B-B14F-4D97-AF65-F5344CB8AC3E}">
        <p14:creationId xmlns:p14="http://schemas.microsoft.com/office/powerpoint/2010/main" val="284606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FBB4F-1AA3-E551-E987-EF8538448273}"/>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F332698B-A372-1D75-DB26-45D31482AB10}"/>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Seurue</a:t>
            </a:r>
          </a:p>
        </p:txBody>
      </p:sp>
      <p:sp>
        <p:nvSpPr>
          <p:cNvPr id="11" name="Tekstiruutu 10">
            <a:extLst>
              <a:ext uri="{FF2B5EF4-FFF2-40B4-BE49-F238E27FC236}">
                <a16:creationId xmlns:a16="http://schemas.microsoft.com/office/drawing/2014/main" id="{75285997-9C9A-E283-0139-F71EABE651BD}"/>
              </a:ext>
            </a:extLst>
          </p:cNvPr>
          <p:cNvSpPr txBox="1"/>
          <p:nvPr/>
        </p:nvSpPr>
        <p:spPr>
          <a:xfrm>
            <a:off x="838199" y="1084094"/>
            <a:ext cx="101746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”Keiden kanssa saavuit tapahtumaan? - Merkitse kaikki, jotka kuuluivat seurueeseesi”</a:t>
            </a:r>
          </a:p>
        </p:txBody>
      </p:sp>
      <p:sp>
        <p:nvSpPr>
          <p:cNvPr id="2" name="Suorakulmio 1">
            <a:extLst>
              <a:ext uri="{FF2B5EF4-FFF2-40B4-BE49-F238E27FC236}">
                <a16:creationId xmlns:a16="http://schemas.microsoft.com/office/drawing/2014/main" id="{2FCFA2BC-2D6D-45E8-8FD6-10FAAEA67914}"/>
              </a:ext>
            </a:extLst>
          </p:cNvPr>
          <p:cNvSpPr/>
          <p:nvPr/>
        </p:nvSpPr>
        <p:spPr bwMode="auto">
          <a:xfrm>
            <a:off x="9692766" y="0"/>
            <a:ext cx="2499234"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Verdana" pitchFamily="34" charset="0"/>
              <a:ea typeface="MS PGothic" pitchFamily="34" charset="-128"/>
            </a:endParaRPr>
          </a:p>
        </p:txBody>
      </p:sp>
      <p:pic>
        <p:nvPicPr>
          <p:cNvPr id="4" name="Kuva 3">
            <a:extLst>
              <a:ext uri="{FF2B5EF4-FFF2-40B4-BE49-F238E27FC236}">
                <a16:creationId xmlns:a16="http://schemas.microsoft.com/office/drawing/2014/main" id="{048C509C-B79B-C539-2D90-D9EBCD65222F}"/>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5" name="Tekstiruutu 4">
            <a:extLst>
              <a:ext uri="{FF2B5EF4-FFF2-40B4-BE49-F238E27FC236}">
                <a16:creationId xmlns:a16="http://schemas.microsoft.com/office/drawing/2014/main" id="{7825BB85-4C68-BEB4-1C4F-F7DB87D345A8}"/>
              </a:ext>
            </a:extLst>
          </p:cNvPr>
          <p:cNvSpPr txBox="1"/>
          <p:nvPr/>
        </p:nvSpPr>
        <p:spPr>
          <a:xfrm>
            <a:off x="9871504" y="405765"/>
            <a:ext cx="2138744" cy="59600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rPr>
              <a:t>Kolmasosa vastaajista oli tapahtumassa kumppanin kanssa.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rPr>
              <a:t>13 %:lla vastaajista seurueessa oli alle 15-vuotiaita lapsia ja 17 %:lla yli 15-vuotiaita lapsia.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sym typeface="Wingdings" panose="05000000000000000000" pitchFamily="2" charset="2"/>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sym typeface="Wingdings" panose="05000000000000000000" pitchFamily="2" charset="2"/>
              </a:rPr>
              <a:t> Ylipäänsä lasten kanssa saapuneiden osuus oli 27 % vastaajista. </a:t>
            </a:r>
            <a:r>
              <a:rPr lang="fi-FI" sz="1100" dirty="0">
                <a:solidFill>
                  <a:prstClr val="white"/>
                </a:solidFill>
                <a:latin typeface="Avenir Next LT Pro Light" panose="020B0304020202020204" pitchFamily="34" charset="0"/>
                <a:ea typeface="MS PGothic"/>
                <a:sym typeface="Wingdings" panose="05000000000000000000" pitchFamily="2" charset="2"/>
              </a:rPr>
              <a:t>(alle ja/tai yli 15-vuotias lapsi mukana)</a:t>
            </a:r>
            <a:endParaRPr kumimoji="0" lang="fi-FI" sz="20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endParaRPr>
          </a:p>
        </p:txBody>
      </p:sp>
      <p:pic>
        <p:nvPicPr>
          <p:cNvPr id="7" name="Kuva 6">
            <a:extLst>
              <a:ext uri="{FF2B5EF4-FFF2-40B4-BE49-F238E27FC236}">
                <a16:creationId xmlns:a16="http://schemas.microsoft.com/office/drawing/2014/main" id="{3065265E-5527-E115-4F5B-8E5A17A5576B}"/>
              </a:ext>
            </a:extLst>
          </p:cNvPr>
          <p:cNvPicPr>
            <a:picLocks noChangeAspect="1"/>
          </p:cNvPicPr>
          <p:nvPr/>
        </p:nvPicPr>
        <p:blipFill>
          <a:blip r:embed="rId4"/>
          <a:stretch>
            <a:fillRect/>
          </a:stretch>
        </p:blipFill>
        <p:spPr>
          <a:xfrm>
            <a:off x="1724916" y="1957055"/>
            <a:ext cx="3426249" cy="3926164"/>
          </a:xfrm>
          <a:prstGeom prst="rect">
            <a:avLst/>
          </a:prstGeom>
        </p:spPr>
      </p:pic>
      <p:pic>
        <p:nvPicPr>
          <p:cNvPr id="9" name="Kuva 8">
            <a:extLst>
              <a:ext uri="{FF2B5EF4-FFF2-40B4-BE49-F238E27FC236}">
                <a16:creationId xmlns:a16="http://schemas.microsoft.com/office/drawing/2014/main" id="{47AF3D2B-E294-40D6-082D-240D1C556BE1}"/>
              </a:ext>
            </a:extLst>
          </p:cNvPr>
          <p:cNvPicPr>
            <a:picLocks noChangeAspect="1"/>
          </p:cNvPicPr>
          <p:nvPr/>
        </p:nvPicPr>
        <p:blipFill>
          <a:blip r:embed="rId5"/>
          <a:stretch>
            <a:fillRect/>
          </a:stretch>
        </p:blipFill>
        <p:spPr>
          <a:xfrm>
            <a:off x="5332917" y="1957055"/>
            <a:ext cx="3426249" cy="3926164"/>
          </a:xfrm>
          <a:prstGeom prst="rect">
            <a:avLst/>
          </a:prstGeom>
        </p:spPr>
      </p:pic>
    </p:spTree>
    <p:extLst>
      <p:ext uri="{BB962C8B-B14F-4D97-AF65-F5344CB8AC3E}">
        <p14:creationId xmlns:p14="http://schemas.microsoft.com/office/powerpoint/2010/main" val="310032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1069206" y="1896541"/>
            <a:ext cx="5798320" cy="336957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Tapahtumien ja sponsoroinnin tutkimukset sekä konsultointi.</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Asiakkaitamme ovat yritykset, kaupungit, tapahtumajärjestäjät ja sponsorointikohteet.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Toimimme markkinoilla</a:t>
            </a: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 </a:t>
            </a:r>
            <a:r>
              <a:rPr kumimoji="0" lang="fi-FI" sz="1800" b="0" i="0" u="sng"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riippumattomana</a:t>
            </a: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 </a:t>
            </a: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tahona.</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Tutkimuskehitys yhdessä Ruotsin ja Norjan toimistojen kanssa.</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Kotimainen yritys. Perustettu 1996.</a:t>
            </a:r>
          </a:p>
        </p:txBody>
      </p:sp>
      <p:sp>
        <p:nvSpPr>
          <p:cNvPr id="11" name="Tekstiruutu 10">
            <a:extLst>
              <a:ext uri="{FF2B5EF4-FFF2-40B4-BE49-F238E27FC236}">
                <a16:creationId xmlns:a16="http://schemas.microsoft.com/office/drawing/2014/main" id="{4FD30DEE-FAC7-4CB6-B46E-7349343339C9}"/>
              </a:ext>
            </a:extLst>
          </p:cNvPr>
          <p:cNvSpPr txBox="1"/>
          <p:nvPr/>
        </p:nvSpPr>
        <p:spPr>
          <a:xfrm>
            <a:off x="977627" y="752334"/>
            <a:ext cx="61783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140" normalizeH="0" baseline="0" noProof="0" dirty="0" err="1">
                <a:ln>
                  <a:noFill/>
                </a:ln>
                <a:solidFill>
                  <a:srgbClr val="00ACAB"/>
                </a:solidFill>
                <a:effectLst/>
                <a:uLnTx/>
                <a:uFillTx/>
                <a:latin typeface="Avenir Next LT Pro Demi" panose="020B0704020202020204" pitchFamily="34" charset="0"/>
                <a:ea typeface="+mn-ea"/>
                <a:cs typeface="+mn-cs"/>
              </a:rPr>
              <a:t>Sponsor</a:t>
            </a:r>
            <a:r>
              <a:rPr kumimoji="0" lang="fi-FI" sz="3600" b="0" i="0" u="none" strike="noStrike" kern="1200" cap="none" spc="140" normalizeH="0" baseline="0" noProof="0" dirty="0">
                <a:ln>
                  <a:noFill/>
                </a:ln>
                <a:solidFill>
                  <a:srgbClr val="00ACAB"/>
                </a:solidFill>
                <a:effectLst/>
                <a:uLnTx/>
                <a:uFillTx/>
                <a:latin typeface="Avenir Next LT Pro Demi" panose="020B0704020202020204" pitchFamily="34" charset="0"/>
                <a:ea typeface="+mn-ea"/>
                <a:cs typeface="+mn-cs"/>
              </a:rPr>
              <a:t> </a:t>
            </a:r>
            <a:r>
              <a:rPr kumimoji="0" lang="fi-FI" sz="3600" b="0" i="0" u="none" strike="noStrike" kern="1200" cap="none" spc="140" normalizeH="0" baseline="0" noProof="0" dirty="0" err="1">
                <a:ln>
                  <a:noFill/>
                </a:ln>
                <a:solidFill>
                  <a:srgbClr val="00ACAB"/>
                </a:solidFill>
                <a:effectLst/>
                <a:uLnTx/>
                <a:uFillTx/>
                <a:latin typeface="Avenir Next LT Pro Demi" panose="020B0704020202020204" pitchFamily="34" charset="0"/>
                <a:ea typeface="+mn-ea"/>
                <a:cs typeface="+mn-cs"/>
              </a:rPr>
              <a:t>Insight</a:t>
            </a:r>
            <a:r>
              <a:rPr kumimoji="0" lang="fi-FI" sz="3600" b="0" i="0" u="none" strike="noStrike" kern="1200" cap="none" spc="140" normalizeH="0" baseline="0" noProof="0" dirty="0">
                <a:ln>
                  <a:noFill/>
                </a:ln>
                <a:solidFill>
                  <a:srgbClr val="00ACAB"/>
                </a:solidFill>
                <a:effectLst/>
                <a:uLnTx/>
                <a:uFillTx/>
                <a:latin typeface="Avenir Next LT Pro Demi" panose="020B0704020202020204" pitchFamily="34" charset="0"/>
                <a:ea typeface="+mn-ea"/>
                <a:cs typeface="+mn-cs"/>
              </a:rPr>
              <a:t> Finland</a:t>
            </a:r>
            <a:r>
              <a:rPr kumimoji="0" lang="fi-FI" sz="3600" b="0" i="0" u="none" strike="noStrike" kern="1200" cap="none" spc="140" normalizeH="0" baseline="0" noProof="0" dirty="0">
                <a:ln>
                  <a:noFill/>
                </a:ln>
                <a:solidFill>
                  <a:srgbClr val="A2D6D3"/>
                </a:solidFill>
                <a:effectLst/>
                <a:uLnTx/>
                <a:uFillTx/>
                <a:latin typeface="Avenir Next LT Pro Demi" panose="020B0704020202020204" pitchFamily="34" charset="0"/>
                <a:ea typeface="+mn-ea"/>
                <a:cs typeface="+mn-cs"/>
              </a:rPr>
              <a:t> </a:t>
            </a:r>
          </a:p>
        </p:txBody>
      </p:sp>
      <p:pic>
        <p:nvPicPr>
          <p:cNvPr id="4" name="Kuva 3" descr="Kuva, joka sisältää kohteen kartta&#10;&#10;Kuvaus luotu automaattisesti">
            <a:extLst>
              <a:ext uri="{FF2B5EF4-FFF2-40B4-BE49-F238E27FC236}">
                <a16:creationId xmlns:a16="http://schemas.microsoft.com/office/drawing/2014/main" id="{ECD359C5-9D11-4C59-9D01-58E11BEA0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526" y="197851"/>
            <a:ext cx="4876800" cy="5983874"/>
          </a:xfrm>
          <a:prstGeom prst="rect">
            <a:avLst/>
          </a:prstGeom>
        </p:spPr>
      </p:pic>
    </p:spTree>
    <p:extLst>
      <p:ext uri="{BB962C8B-B14F-4D97-AF65-F5344CB8AC3E}">
        <p14:creationId xmlns:p14="http://schemas.microsoft.com/office/powerpoint/2010/main" val="48897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Suhde jääpalloon ja tapahtumaan</a:t>
            </a:r>
          </a:p>
        </p:txBody>
      </p:sp>
      <p:sp>
        <p:nvSpPr>
          <p:cNvPr id="11" name="Tekstiruutu 10">
            <a:extLst>
              <a:ext uri="{FF2B5EF4-FFF2-40B4-BE49-F238E27FC236}">
                <a16:creationId xmlns:a16="http://schemas.microsoft.com/office/drawing/2014/main" id="{2A0B1BC7-2A5C-4B3D-B346-B28D632646EE}"/>
              </a:ext>
            </a:extLst>
          </p:cNvPr>
          <p:cNvSpPr txBox="1"/>
          <p:nvPr/>
        </p:nvSpPr>
        <p:spPr>
          <a:xfrm>
            <a:off x="838201" y="1313720"/>
            <a:ext cx="19703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”Harrastan itse jääpalloa”</a:t>
            </a:r>
          </a:p>
        </p:txBody>
      </p:sp>
      <p:sp>
        <p:nvSpPr>
          <p:cNvPr id="7" name="Suorakulmio 6">
            <a:extLst>
              <a:ext uri="{FF2B5EF4-FFF2-40B4-BE49-F238E27FC236}">
                <a16:creationId xmlns:a16="http://schemas.microsoft.com/office/drawing/2014/main" id="{26148135-C5A9-3DC1-514C-8F87865CC984}"/>
              </a:ext>
            </a:extLst>
          </p:cNvPr>
          <p:cNvSpPr/>
          <p:nvPr/>
        </p:nvSpPr>
        <p:spPr bwMode="auto">
          <a:xfrm>
            <a:off x="9692766" y="0"/>
            <a:ext cx="2499234"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9" name="Kuva 8">
            <a:extLst>
              <a:ext uri="{FF2B5EF4-FFF2-40B4-BE49-F238E27FC236}">
                <a16:creationId xmlns:a16="http://schemas.microsoft.com/office/drawing/2014/main" id="{EC9FE14A-FD70-4D75-34E1-73B50D20435D}"/>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0" name="Tekstiruutu 9">
            <a:extLst>
              <a:ext uri="{FF2B5EF4-FFF2-40B4-BE49-F238E27FC236}">
                <a16:creationId xmlns:a16="http://schemas.microsoft.com/office/drawing/2014/main" id="{44E4FDF8-FDDA-D500-B0B4-86CC98B438CE}"/>
              </a:ext>
            </a:extLst>
          </p:cNvPr>
          <p:cNvSpPr txBox="1"/>
          <p:nvPr/>
        </p:nvSpPr>
        <p:spPr>
          <a:xfrm>
            <a:off x="9867967" y="747659"/>
            <a:ext cx="2138744" cy="448276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27</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%:lla </a:t>
            </a:r>
            <a:r>
              <a:rPr lang="fi-FI" sz="1600" dirty="0">
                <a:solidFill>
                  <a:prstClr val="white"/>
                </a:solidFill>
                <a:latin typeface="Avenir Next LT Pro Light" panose="020B0304020202020204" pitchFamily="34" charset="0"/>
                <a:ea typeface="MS PGothic"/>
              </a:rPr>
              <a:t>vastaajista </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tuttava osallistui tapahtumaan urheilijana tai urheilijan tukijoukoissa.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10 % vastaajista harrastaa itse </a:t>
            </a:r>
            <a:r>
              <a:rPr lang="fi-FI" sz="1600" dirty="0">
                <a:solidFill>
                  <a:prstClr val="white"/>
                </a:solidFill>
                <a:latin typeface="Avenir Next LT Pro Light" panose="020B0304020202020204" pitchFamily="34" charset="0"/>
                <a:ea typeface="MS PGothic"/>
              </a:rPr>
              <a:t>jääpalloa</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ja </a:t>
            </a: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17</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%:lla lapsi tai puoliso harrastaa.</a:t>
            </a:r>
          </a:p>
        </p:txBody>
      </p:sp>
      <p:cxnSp>
        <p:nvCxnSpPr>
          <p:cNvPr id="6" name="Suora yhdysviiva 5">
            <a:extLst>
              <a:ext uri="{FF2B5EF4-FFF2-40B4-BE49-F238E27FC236}">
                <a16:creationId xmlns:a16="http://schemas.microsoft.com/office/drawing/2014/main" id="{06ABEFF7-9E6E-651A-A6D4-2FFA0D1A3414}"/>
              </a:ext>
            </a:extLst>
          </p:cNvPr>
          <p:cNvCxnSpPr>
            <a:cxnSpLocks/>
          </p:cNvCxnSpPr>
          <p:nvPr/>
        </p:nvCxnSpPr>
        <p:spPr>
          <a:xfrm flipH="1">
            <a:off x="838201" y="2900284"/>
            <a:ext cx="8266922" cy="0"/>
          </a:xfrm>
          <a:prstGeom prst="line">
            <a:avLst/>
          </a:prstGeom>
          <a:ln w="31750">
            <a:solidFill>
              <a:schemeClr val="bg1">
                <a:lumMod val="50000"/>
                <a:alpha val="37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6281AACD-1F14-8DB0-2C50-B4A232AA671F}"/>
              </a:ext>
            </a:extLst>
          </p:cNvPr>
          <p:cNvCxnSpPr>
            <a:cxnSpLocks/>
          </p:cNvCxnSpPr>
          <p:nvPr/>
        </p:nvCxnSpPr>
        <p:spPr>
          <a:xfrm flipH="1">
            <a:off x="838201" y="4694872"/>
            <a:ext cx="8266922" cy="0"/>
          </a:xfrm>
          <a:prstGeom prst="line">
            <a:avLst/>
          </a:prstGeom>
          <a:ln w="31750">
            <a:solidFill>
              <a:schemeClr val="bg1">
                <a:lumMod val="50000"/>
                <a:alpha val="37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kstiruutu 14">
            <a:extLst>
              <a:ext uri="{FF2B5EF4-FFF2-40B4-BE49-F238E27FC236}">
                <a16:creationId xmlns:a16="http://schemas.microsoft.com/office/drawing/2014/main" id="{877927A5-5FAD-DBE9-8F9B-445E9B24FA7C}"/>
              </a:ext>
            </a:extLst>
          </p:cNvPr>
          <p:cNvSpPr txBox="1"/>
          <p:nvPr/>
        </p:nvSpPr>
        <p:spPr>
          <a:xfrm>
            <a:off x="838201" y="2952059"/>
            <a:ext cx="21590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”Lapseni tai puolisoni harrastaa </a:t>
            </a:r>
            <a:r>
              <a:rPr lang="fi-FI" sz="1400" i="1" dirty="0">
                <a:solidFill>
                  <a:prstClr val="black">
                    <a:lumMod val="65000"/>
                    <a:lumOff val="35000"/>
                  </a:prstClr>
                </a:solidFill>
                <a:latin typeface="Avenir Next LT Pro Light" panose="020B0304020202020204" pitchFamily="34" charset="0"/>
                <a:ea typeface="MS PGothic"/>
              </a:rPr>
              <a:t>jääpalloa</a:t>
            </a: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a:t>
            </a:r>
          </a:p>
        </p:txBody>
      </p:sp>
      <p:sp>
        <p:nvSpPr>
          <p:cNvPr id="16" name="Tekstiruutu 15">
            <a:extLst>
              <a:ext uri="{FF2B5EF4-FFF2-40B4-BE49-F238E27FC236}">
                <a16:creationId xmlns:a16="http://schemas.microsoft.com/office/drawing/2014/main" id="{5B0ACB01-D138-7579-51E5-B8B91C90CAFB}"/>
              </a:ext>
            </a:extLst>
          </p:cNvPr>
          <p:cNvSpPr txBox="1"/>
          <p:nvPr/>
        </p:nvSpPr>
        <p:spPr>
          <a:xfrm>
            <a:off x="838200" y="4765364"/>
            <a:ext cx="21590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”T</a:t>
            </a:r>
            <a:r>
              <a:rPr kumimoji="0" lang="fi-FI" sz="1400" b="0" i="1"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S PGothic"/>
                <a:cs typeface="+mn-cs"/>
              </a:rPr>
              <a:t>uttavani</a:t>
            </a: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 osallistui tapahtumaan urheilijana tai urheilijan tukijoukoissa”</a:t>
            </a:r>
          </a:p>
        </p:txBody>
      </p:sp>
      <p:pic>
        <p:nvPicPr>
          <p:cNvPr id="5" name="Kuva 4">
            <a:extLst>
              <a:ext uri="{FF2B5EF4-FFF2-40B4-BE49-F238E27FC236}">
                <a16:creationId xmlns:a16="http://schemas.microsoft.com/office/drawing/2014/main" id="{0376F459-DCC0-4ABE-650C-F3E551C43BCD}"/>
              </a:ext>
            </a:extLst>
          </p:cNvPr>
          <p:cNvPicPr>
            <a:picLocks noChangeAspect="1"/>
          </p:cNvPicPr>
          <p:nvPr/>
        </p:nvPicPr>
        <p:blipFill>
          <a:blip r:embed="rId4"/>
          <a:stretch>
            <a:fillRect/>
          </a:stretch>
        </p:blipFill>
        <p:spPr>
          <a:xfrm>
            <a:off x="1467131" y="1301097"/>
            <a:ext cx="7931814" cy="1528696"/>
          </a:xfrm>
          <a:prstGeom prst="rect">
            <a:avLst/>
          </a:prstGeom>
        </p:spPr>
      </p:pic>
      <p:pic>
        <p:nvPicPr>
          <p:cNvPr id="12" name="Kuva 11">
            <a:extLst>
              <a:ext uri="{FF2B5EF4-FFF2-40B4-BE49-F238E27FC236}">
                <a16:creationId xmlns:a16="http://schemas.microsoft.com/office/drawing/2014/main" id="{674C28A4-7CF8-23DD-CD46-19A40003A77E}"/>
              </a:ext>
            </a:extLst>
          </p:cNvPr>
          <p:cNvPicPr>
            <a:picLocks noChangeAspect="1"/>
          </p:cNvPicPr>
          <p:nvPr/>
        </p:nvPicPr>
        <p:blipFill>
          <a:blip r:embed="rId5"/>
          <a:stretch>
            <a:fillRect/>
          </a:stretch>
        </p:blipFill>
        <p:spPr>
          <a:xfrm>
            <a:off x="1467131" y="3075828"/>
            <a:ext cx="8040346" cy="1548551"/>
          </a:xfrm>
          <a:prstGeom prst="rect">
            <a:avLst/>
          </a:prstGeom>
        </p:spPr>
      </p:pic>
      <p:pic>
        <p:nvPicPr>
          <p:cNvPr id="13" name="Kuva 12">
            <a:extLst>
              <a:ext uri="{FF2B5EF4-FFF2-40B4-BE49-F238E27FC236}">
                <a16:creationId xmlns:a16="http://schemas.microsoft.com/office/drawing/2014/main" id="{EEA1AD74-DE2A-721B-71AB-AE93DE1F0D7A}"/>
              </a:ext>
            </a:extLst>
          </p:cNvPr>
          <p:cNvPicPr>
            <a:picLocks noChangeAspect="1"/>
          </p:cNvPicPr>
          <p:nvPr/>
        </p:nvPicPr>
        <p:blipFill>
          <a:blip r:embed="rId6"/>
          <a:stretch>
            <a:fillRect/>
          </a:stretch>
        </p:blipFill>
        <p:spPr>
          <a:xfrm>
            <a:off x="1467131" y="5023065"/>
            <a:ext cx="8078724" cy="1533794"/>
          </a:xfrm>
          <a:prstGeom prst="rect">
            <a:avLst/>
          </a:prstGeom>
        </p:spPr>
      </p:pic>
    </p:spTree>
    <p:extLst>
      <p:ext uri="{BB962C8B-B14F-4D97-AF65-F5344CB8AC3E}">
        <p14:creationId xmlns:p14="http://schemas.microsoft.com/office/powerpoint/2010/main" val="66941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25182195-7747-D78A-D1B0-B38FA8283400}"/>
              </a:ext>
            </a:extLst>
          </p:cNvPr>
          <p:cNvSpPr/>
          <p:nvPr/>
        </p:nvSpPr>
        <p:spPr bwMode="auto">
          <a:xfrm>
            <a:off x="9692766" y="0"/>
            <a:ext cx="2499234"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Verdana" pitchFamily="34" charset="0"/>
              <a:ea typeface="MS PGothic" pitchFamily="34" charset="-128"/>
            </a:endParaRPr>
          </a:p>
        </p:txBody>
      </p:sp>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Saapumispäätöksen ajankohta</a:t>
            </a:r>
          </a:p>
        </p:txBody>
      </p:sp>
      <p:sp>
        <p:nvSpPr>
          <p:cNvPr id="11" name="Tekstiruutu 10">
            <a:extLst>
              <a:ext uri="{FF2B5EF4-FFF2-40B4-BE49-F238E27FC236}">
                <a16:creationId xmlns:a16="http://schemas.microsoft.com/office/drawing/2014/main" id="{2A0B1BC7-2A5C-4B3D-B346-B28D632646EE}"/>
              </a:ext>
            </a:extLst>
          </p:cNvPr>
          <p:cNvSpPr txBox="1"/>
          <p:nvPr/>
        </p:nvSpPr>
        <p:spPr>
          <a:xfrm>
            <a:off x="838199" y="1084094"/>
            <a:ext cx="101746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”Milloin teit päätöksen saapua tapahtumaan?”</a:t>
            </a:r>
          </a:p>
        </p:txBody>
      </p:sp>
      <p:pic>
        <p:nvPicPr>
          <p:cNvPr id="6" name="Kuva 5">
            <a:extLst>
              <a:ext uri="{FF2B5EF4-FFF2-40B4-BE49-F238E27FC236}">
                <a16:creationId xmlns:a16="http://schemas.microsoft.com/office/drawing/2014/main" id="{D8842DBB-9FF7-7627-EDDF-9475F0558507}"/>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5" name="Suorakulmio: Pyöristetyt kulmat 4">
            <a:extLst>
              <a:ext uri="{FF2B5EF4-FFF2-40B4-BE49-F238E27FC236}">
                <a16:creationId xmlns:a16="http://schemas.microsoft.com/office/drawing/2014/main" id="{6AD0B8FD-4DE2-66D8-C82E-1D8FFFF1A5D5}"/>
              </a:ext>
            </a:extLst>
          </p:cNvPr>
          <p:cNvSpPr/>
          <p:nvPr/>
        </p:nvSpPr>
        <p:spPr bwMode="auto">
          <a:xfrm>
            <a:off x="1443320" y="4299382"/>
            <a:ext cx="2087280" cy="1140288"/>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9" name="Tekstiruutu 8">
            <a:extLst>
              <a:ext uri="{FF2B5EF4-FFF2-40B4-BE49-F238E27FC236}">
                <a16:creationId xmlns:a16="http://schemas.microsoft.com/office/drawing/2014/main" id="{654CB8B4-1828-5D11-E4F2-28824E1177D0}"/>
              </a:ext>
            </a:extLst>
          </p:cNvPr>
          <p:cNvSpPr txBox="1"/>
          <p:nvPr/>
        </p:nvSpPr>
        <p:spPr>
          <a:xfrm>
            <a:off x="9884170" y="2073990"/>
            <a:ext cx="2138744" cy="213084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Vastaajista 40 % teki saapumispäätöksen viikon sisällä tapahtumasta ja 26 % yli kaksi kuukautta ennen tapahtumaa.</a:t>
            </a:r>
          </a:p>
        </p:txBody>
      </p:sp>
      <p:pic>
        <p:nvPicPr>
          <p:cNvPr id="12" name="Kuva 11">
            <a:extLst>
              <a:ext uri="{FF2B5EF4-FFF2-40B4-BE49-F238E27FC236}">
                <a16:creationId xmlns:a16="http://schemas.microsoft.com/office/drawing/2014/main" id="{063495E7-5A59-192D-DE58-95C25494046F}"/>
              </a:ext>
            </a:extLst>
          </p:cNvPr>
          <p:cNvPicPr>
            <a:picLocks noChangeAspect="1"/>
          </p:cNvPicPr>
          <p:nvPr/>
        </p:nvPicPr>
        <p:blipFill>
          <a:blip r:embed="rId4"/>
          <a:stretch>
            <a:fillRect/>
          </a:stretch>
        </p:blipFill>
        <p:spPr>
          <a:xfrm>
            <a:off x="5255340" y="2010373"/>
            <a:ext cx="3444539" cy="3426249"/>
          </a:xfrm>
          <a:prstGeom prst="rect">
            <a:avLst/>
          </a:prstGeom>
        </p:spPr>
      </p:pic>
      <p:sp>
        <p:nvSpPr>
          <p:cNvPr id="2" name="Suorakulmio: Pyöristetyt kulmat 1">
            <a:extLst>
              <a:ext uri="{FF2B5EF4-FFF2-40B4-BE49-F238E27FC236}">
                <a16:creationId xmlns:a16="http://schemas.microsoft.com/office/drawing/2014/main" id="{6D7AB1CE-E5AB-534A-31B4-5F2BC3876FB0}"/>
              </a:ext>
            </a:extLst>
          </p:cNvPr>
          <p:cNvSpPr/>
          <p:nvPr/>
        </p:nvSpPr>
        <p:spPr bwMode="auto">
          <a:xfrm>
            <a:off x="1617198" y="1905821"/>
            <a:ext cx="2087280" cy="1140288"/>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3" name="Kuva 2">
            <a:extLst>
              <a:ext uri="{FF2B5EF4-FFF2-40B4-BE49-F238E27FC236}">
                <a16:creationId xmlns:a16="http://schemas.microsoft.com/office/drawing/2014/main" id="{87F7EADC-F567-4F72-648B-2F488AEF0860}"/>
              </a:ext>
            </a:extLst>
          </p:cNvPr>
          <p:cNvPicPr>
            <a:picLocks noChangeAspect="1"/>
          </p:cNvPicPr>
          <p:nvPr/>
        </p:nvPicPr>
        <p:blipFill>
          <a:blip r:embed="rId5"/>
          <a:stretch>
            <a:fillRect/>
          </a:stretch>
        </p:blipFill>
        <p:spPr>
          <a:xfrm>
            <a:off x="1548249" y="1937215"/>
            <a:ext cx="3115326" cy="3499407"/>
          </a:xfrm>
          <a:prstGeom prst="rect">
            <a:avLst/>
          </a:prstGeom>
        </p:spPr>
      </p:pic>
    </p:spTree>
    <p:extLst>
      <p:ext uri="{BB962C8B-B14F-4D97-AF65-F5344CB8AC3E}">
        <p14:creationId xmlns:p14="http://schemas.microsoft.com/office/powerpoint/2010/main" val="391727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85D49-1B38-ECFC-35DB-60C2D2F60F39}"/>
            </a:ext>
          </a:extLst>
        </p:cNvPr>
        <p:cNvGrpSpPr/>
        <p:nvPr/>
      </p:nvGrpSpPr>
      <p:grpSpPr>
        <a:xfrm>
          <a:off x="0" y="0"/>
          <a:ext cx="0" cy="0"/>
          <a:chOff x="0" y="0"/>
          <a:chExt cx="0" cy="0"/>
        </a:xfrm>
      </p:grpSpPr>
      <p:sp>
        <p:nvSpPr>
          <p:cNvPr id="10" name="Suorakulmio 9">
            <a:extLst>
              <a:ext uri="{FF2B5EF4-FFF2-40B4-BE49-F238E27FC236}">
                <a16:creationId xmlns:a16="http://schemas.microsoft.com/office/drawing/2014/main" id="{3A1C9103-C64D-0D23-67D3-8F57B7FBE736}"/>
              </a:ext>
            </a:extLst>
          </p:cNvPr>
          <p:cNvSpPr/>
          <p:nvPr/>
        </p:nvSpPr>
        <p:spPr bwMode="auto">
          <a:xfrm>
            <a:off x="9692766" y="0"/>
            <a:ext cx="2499234"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a:ln>
                <a:noFill/>
              </a:ln>
              <a:solidFill>
                <a:schemeClr val="tx1"/>
              </a:solidFill>
              <a:effectLst/>
              <a:latin typeface="Verdana" pitchFamily="34" charset="0"/>
              <a:ea typeface="MS PGothic" pitchFamily="34" charset="-128"/>
            </a:endParaRPr>
          </a:p>
        </p:txBody>
      </p:sp>
      <p:sp>
        <p:nvSpPr>
          <p:cNvPr id="8" name="Otsikko 1">
            <a:extLst>
              <a:ext uri="{FF2B5EF4-FFF2-40B4-BE49-F238E27FC236}">
                <a16:creationId xmlns:a16="http://schemas.microsoft.com/office/drawing/2014/main" id="{6289A9B7-4E24-9FEE-14A0-3DBAE4D61C2F}"/>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Saapumispäätöksen ajankohta</a:t>
            </a:r>
          </a:p>
        </p:txBody>
      </p:sp>
      <p:sp>
        <p:nvSpPr>
          <p:cNvPr id="11" name="Tekstiruutu 10">
            <a:extLst>
              <a:ext uri="{FF2B5EF4-FFF2-40B4-BE49-F238E27FC236}">
                <a16:creationId xmlns:a16="http://schemas.microsoft.com/office/drawing/2014/main" id="{D28D27A0-66D9-559B-0F27-19FA42572FB6}"/>
              </a:ext>
            </a:extLst>
          </p:cNvPr>
          <p:cNvSpPr txBox="1"/>
          <p:nvPr/>
        </p:nvSpPr>
        <p:spPr>
          <a:xfrm>
            <a:off x="838199" y="1084094"/>
            <a:ext cx="101746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”Milloin teit päätöksen saapua tapahtumaan?”</a:t>
            </a:r>
          </a:p>
        </p:txBody>
      </p:sp>
      <p:pic>
        <p:nvPicPr>
          <p:cNvPr id="6" name="Kuva 5">
            <a:extLst>
              <a:ext uri="{FF2B5EF4-FFF2-40B4-BE49-F238E27FC236}">
                <a16:creationId xmlns:a16="http://schemas.microsoft.com/office/drawing/2014/main" id="{C48870B6-E9AF-952E-60B1-F3F582248AE7}"/>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4" name="Kuva 3">
            <a:extLst>
              <a:ext uri="{FF2B5EF4-FFF2-40B4-BE49-F238E27FC236}">
                <a16:creationId xmlns:a16="http://schemas.microsoft.com/office/drawing/2014/main" id="{31ADAB37-67C9-22C8-AF49-E9922D1CCB7D}"/>
              </a:ext>
            </a:extLst>
          </p:cNvPr>
          <p:cNvPicPr>
            <a:picLocks noChangeAspect="1"/>
          </p:cNvPicPr>
          <p:nvPr/>
        </p:nvPicPr>
        <p:blipFill>
          <a:blip r:embed="rId4"/>
          <a:stretch>
            <a:fillRect/>
          </a:stretch>
        </p:blipFill>
        <p:spPr>
          <a:xfrm>
            <a:off x="5510635" y="2073989"/>
            <a:ext cx="3438442" cy="3426249"/>
          </a:xfrm>
          <a:prstGeom prst="rect">
            <a:avLst/>
          </a:prstGeom>
        </p:spPr>
      </p:pic>
      <p:sp>
        <p:nvSpPr>
          <p:cNvPr id="3" name="Suorakulmio: Pyöristetyt kulmat 2">
            <a:extLst>
              <a:ext uri="{FF2B5EF4-FFF2-40B4-BE49-F238E27FC236}">
                <a16:creationId xmlns:a16="http://schemas.microsoft.com/office/drawing/2014/main" id="{559D298F-BDB2-B135-D727-0818CE93531E}"/>
              </a:ext>
            </a:extLst>
          </p:cNvPr>
          <p:cNvSpPr/>
          <p:nvPr/>
        </p:nvSpPr>
        <p:spPr bwMode="auto">
          <a:xfrm>
            <a:off x="1478227" y="4364612"/>
            <a:ext cx="2026973" cy="537588"/>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2" name="Kuva 1">
            <a:extLst>
              <a:ext uri="{FF2B5EF4-FFF2-40B4-BE49-F238E27FC236}">
                <a16:creationId xmlns:a16="http://schemas.microsoft.com/office/drawing/2014/main" id="{7A0702B3-FFEC-377C-E039-F3709F137F4B}"/>
              </a:ext>
            </a:extLst>
          </p:cNvPr>
          <p:cNvPicPr>
            <a:picLocks noChangeAspect="1"/>
          </p:cNvPicPr>
          <p:nvPr/>
        </p:nvPicPr>
        <p:blipFill>
          <a:blip r:embed="rId5"/>
          <a:stretch>
            <a:fillRect/>
          </a:stretch>
        </p:blipFill>
        <p:spPr>
          <a:xfrm>
            <a:off x="1602824" y="2073990"/>
            <a:ext cx="3438442" cy="3426249"/>
          </a:xfrm>
          <a:prstGeom prst="rect">
            <a:avLst/>
          </a:prstGeom>
        </p:spPr>
      </p:pic>
      <p:sp>
        <p:nvSpPr>
          <p:cNvPr id="5" name="Tekstiruutu 4">
            <a:extLst>
              <a:ext uri="{FF2B5EF4-FFF2-40B4-BE49-F238E27FC236}">
                <a16:creationId xmlns:a16="http://schemas.microsoft.com/office/drawing/2014/main" id="{FA1D4A1F-CB81-A399-E6D3-8E226CF3BE9D}"/>
              </a:ext>
            </a:extLst>
          </p:cNvPr>
          <p:cNvSpPr txBox="1"/>
          <p:nvPr/>
        </p:nvSpPr>
        <p:spPr>
          <a:xfrm>
            <a:off x="9884170" y="2073990"/>
            <a:ext cx="2138744" cy="213084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Vastaajista 40 % teki saapumispäätöksen viikon sisällä tapahtumasta ja 26 % yli kaksi kuukautta ennen tapahtumaa.</a:t>
            </a:r>
          </a:p>
        </p:txBody>
      </p:sp>
    </p:spTree>
    <p:extLst>
      <p:ext uri="{BB962C8B-B14F-4D97-AF65-F5344CB8AC3E}">
        <p14:creationId xmlns:p14="http://schemas.microsoft.com/office/powerpoint/2010/main" val="285996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8130-4321-AEAD-7A8F-E2B09EFAA526}"/>
            </a:ext>
          </a:extLst>
        </p:cNvPr>
        <p:cNvGrpSpPr/>
        <p:nvPr/>
      </p:nvGrpSpPr>
      <p:grpSpPr>
        <a:xfrm>
          <a:off x="0" y="0"/>
          <a:ext cx="0" cy="0"/>
          <a:chOff x="0" y="0"/>
          <a:chExt cx="0" cy="0"/>
        </a:xfrm>
      </p:grpSpPr>
      <p:sp>
        <p:nvSpPr>
          <p:cNvPr id="9" name="Suorakulmio 8">
            <a:extLst>
              <a:ext uri="{FF2B5EF4-FFF2-40B4-BE49-F238E27FC236}">
                <a16:creationId xmlns:a16="http://schemas.microsoft.com/office/drawing/2014/main" id="{6E488225-AE68-309F-3CC7-3D5026F6A9DC}"/>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
        <p:nvSpPr>
          <p:cNvPr id="8" name="Otsikko 1">
            <a:extLst>
              <a:ext uri="{FF2B5EF4-FFF2-40B4-BE49-F238E27FC236}">
                <a16:creationId xmlns:a16="http://schemas.microsoft.com/office/drawing/2014/main" id="{C2B24160-1363-011B-F562-9A91B287E0F7}"/>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Aiempi kokemus tapahtumasta</a:t>
            </a:r>
          </a:p>
        </p:txBody>
      </p:sp>
      <p:sp>
        <p:nvSpPr>
          <p:cNvPr id="11" name="Tekstiruutu 10">
            <a:extLst>
              <a:ext uri="{FF2B5EF4-FFF2-40B4-BE49-F238E27FC236}">
                <a16:creationId xmlns:a16="http://schemas.microsoft.com/office/drawing/2014/main" id="{8B37B3FE-BAC8-1E39-529B-70085318C7C9}"/>
              </a:ext>
            </a:extLst>
          </p:cNvPr>
          <p:cNvSpPr txBox="1"/>
          <p:nvPr/>
        </p:nvSpPr>
        <p:spPr>
          <a:xfrm>
            <a:off x="838200" y="1084094"/>
            <a:ext cx="8605158" cy="307777"/>
          </a:xfrm>
          <a:prstGeom prst="rect">
            <a:avLst/>
          </a:prstGeom>
          <a:noFill/>
        </p:spPr>
        <p:txBody>
          <a:bodyPr wrap="square">
            <a:spAutoFit/>
          </a:bodyPr>
          <a:lstStyle/>
          <a:p>
            <a:pPr lvl="0">
              <a:defRPr/>
            </a:pPr>
            <a:r>
              <a:rPr lang="fi-FI" sz="1400" i="1" dirty="0">
                <a:solidFill>
                  <a:prstClr val="black">
                    <a:lumMod val="65000"/>
                    <a:lumOff val="35000"/>
                  </a:prstClr>
                </a:solidFill>
                <a:latin typeface="Avenir Next LT Pro Light" panose="020B0304020202020204" pitchFamily="34" charset="0"/>
              </a:rPr>
              <a:t>”Kuinka monena vuonna olet ollut paikan päällä katsomassa jääpallon arvokilpailuja?”</a:t>
            </a:r>
            <a:endPar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pic>
        <p:nvPicPr>
          <p:cNvPr id="4" name="Kuva 3">
            <a:extLst>
              <a:ext uri="{FF2B5EF4-FFF2-40B4-BE49-F238E27FC236}">
                <a16:creationId xmlns:a16="http://schemas.microsoft.com/office/drawing/2014/main" id="{657F95E7-590D-26F8-FD2C-80AC243A1913}"/>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2" name="Kuva 1">
            <a:extLst>
              <a:ext uri="{FF2B5EF4-FFF2-40B4-BE49-F238E27FC236}">
                <a16:creationId xmlns:a16="http://schemas.microsoft.com/office/drawing/2014/main" id="{5C7D6C12-D14B-D2CC-2ED3-884C3CC568C1}"/>
              </a:ext>
            </a:extLst>
          </p:cNvPr>
          <p:cNvPicPr>
            <a:picLocks noChangeAspect="1"/>
          </p:cNvPicPr>
          <p:nvPr/>
        </p:nvPicPr>
        <p:blipFill>
          <a:blip r:embed="rId4"/>
          <a:stretch>
            <a:fillRect/>
          </a:stretch>
        </p:blipFill>
        <p:spPr>
          <a:xfrm>
            <a:off x="314613" y="2166998"/>
            <a:ext cx="3109229" cy="2999492"/>
          </a:xfrm>
          <a:prstGeom prst="rect">
            <a:avLst/>
          </a:prstGeom>
        </p:spPr>
      </p:pic>
      <p:pic>
        <p:nvPicPr>
          <p:cNvPr id="5" name="Kuva 4">
            <a:extLst>
              <a:ext uri="{FF2B5EF4-FFF2-40B4-BE49-F238E27FC236}">
                <a16:creationId xmlns:a16="http://schemas.microsoft.com/office/drawing/2014/main" id="{541B0C09-3061-88CB-96B1-6E7532F00FFB}"/>
              </a:ext>
            </a:extLst>
          </p:cNvPr>
          <p:cNvPicPr>
            <a:picLocks noChangeAspect="1"/>
          </p:cNvPicPr>
          <p:nvPr/>
        </p:nvPicPr>
        <p:blipFill>
          <a:blip r:embed="rId5"/>
          <a:stretch>
            <a:fillRect/>
          </a:stretch>
        </p:blipFill>
        <p:spPr>
          <a:xfrm>
            <a:off x="3637985" y="2060326"/>
            <a:ext cx="3005588" cy="3072650"/>
          </a:xfrm>
          <a:prstGeom prst="rect">
            <a:avLst/>
          </a:prstGeom>
        </p:spPr>
      </p:pic>
      <p:pic>
        <p:nvPicPr>
          <p:cNvPr id="6" name="Kuva 5">
            <a:extLst>
              <a:ext uri="{FF2B5EF4-FFF2-40B4-BE49-F238E27FC236}">
                <a16:creationId xmlns:a16="http://schemas.microsoft.com/office/drawing/2014/main" id="{5C8436B1-A1DB-7100-E5DD-FE7A37D4A526}"/>
              </a:ext>
            </a:extLst>
          </p:cNvPr>
          <p:cNvPicPr>
            <a:picLocks noChangeAspect="1"/>
          </p:cNvPicPr>
          <p:nvPr/>
        </p:nvPicPr>
        <p:blipFill>
          <a:blip r:embed="rId6"/>
          <a:stretch>
            <a:fillRect/>
          </a:stretch>
        </p:blipFill>
        <p:spPr>
          <a:xfrm>
            <a:off x="6763512" y="2060326"/>
            <a:ext cx="3005588" cy="3066554"/>
          </a:xfrm>
          <a:prstGeom prst="rect">
            <a:avLst/>
          </a:prstGeom>
        </p:spPr>
      </p:pic>
      <p:sp>
        <p:nvSpPr>
          <p:cNvPr id="7" name="Tekstiruutu 6">
            <a:extLst>
              <a:ext uri="{FF2B5EF4-FFF2-40B4-BE49-F238E27FC236}">
                <a16:creationId xmlns:a16="http://schemas.microsoft.com/office/drawing/2014/main" id="{2A532C3A-1514-0303-8718-54DE82212859}"/>
              </a:ext>
            </a:extLst>
          </p:cNvPr>
          <p:cNvSpPr txBox="1"/>
          <p:nvPr/>
        </p:nvSpPr>
        <p:spPr>
          <a:xfrm>
            <a:off x="9884170" y="2073990"/>
            <a:ext cx="2138744" cy="10920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500" dirty="0">
                <a:solidFill>
                  <a:prstClr val="white"/>
                </a:solidFill>
                <a:latin typeface="Avenir Next LT Pro Light" panose="020B0304020202020204" pitchFamily="34" charset="0"/>
                <a:ea typeface="MS PGothic"/>
              </a:rPr>
              <a:t>83 % vastaajista oli tapahtumassa ensimmäistä kertaa. </a:t>
            </a:r>
          </a:p>
        </p:txBody>
      </p:sp>
    </p:spTree>
    <p:extLst>
      <p:ext uri="{BB962C8B-B14F-4D97-AF65-F5344CB8AC3E}">
        <p14:creationId xmlns:p14="http://schemas.microsoft.com/office/powerpoint/2010/main" val="282178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Syyt saapua tapahtumaan</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9" name="Suorakulmio: Pyöristetyt kulmat 8">
            <a:extLst>
              <a:ext uri="{FF2B5EF4-FFF2-40B4-BE49-F238E27FC236}">
                <a16:creationId xmlns:a16="http://schemas.microsoft.com/office/drawing/2014/main" id="{716F5977-D7DD-416E-3A7F-DE06639F630A}"/>
              </a:ext>
            </a:extLst>
          </p:cNvPr>
          <p:cNvSpPr/>
          <p:nvPr/>
        </p:nvSpPr>
        <p:spPr bwMode="auto">
          <a:xfrm>
            <a:off x="294131" y="1835549"/>
            <a:ext cx="2982469" cy="944424"/>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7" name="Tekstiruutu 6">
            <a:extLst>
              <a:ext uri="{FF2B5EF4-FFF2-40B4-BE49-F238E27FC236}">
                <a16:creationId xmlns:a16="http://schemas.microsoft.com/office/drawing/2014/main" id="{6FC1F09F-6B30-B12F-993A-0EEE77540F60}"/>
              </a:ext>
            </a:extLst>
          </p:cNvPr>
          <p:cNvSpPr txBox="1"/>
          <p:nvPr/>
        </p:nvSpPr>
        <p:spPr>
          <a:xfrm>
            <a:off x="838199" y="1084094"/>
            <a:ext cx="101746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”Mitkä asiat vaikuttivat eniten päätökseesi tulla tapahtumaan? - Voit valita enintään 4 vaihtoehtoa”</a:t>
            </a:r>
          </a:p>
        </p:txBody>
      </p:sp>
      <p:sp>
        <p:nvSpPr>
          <p:cNvPr id="2" name="Tekstiruutu 1">
            <a:extLst>
              <a:ext uri="{FF2B5EF4-FFF2-40B4-BE49-F238E27FC236}">
                <a16:creationId xmlns:a16="http://schemas.microsoft.com/office/drawing/2014/main" id="{EAC9F8CD-4E70-A240-2AE4-16D8ADA22016}"/>
              </a:ext>
            </a:extLst>
          </p:cNvPr>
          <p:cNvSpPr txBox="1"/>
          <p:nvPr/>
        </p:nvSpPr>
        <p:spPr>
          <a:xfrm>
            <a:off x="838199" y="6518614"/>
            <a:ext cx="101746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Vertailtavuus tapahtumien keskiarvoihin.</a:t>
            </a:r>
          </a:p>
        </p:txBody>
      </p:sp>
      <p:pic>
        <p:nvPicPr>
          <p:cNvPr id="3" name="Kuva 2">
            <a:extLst>
              <a:ext uri="{FF2B5EF4-FFF2-40B4-BE49-F238E27FC236}">
                <a16:creationId xmlns:a16="http://schemas.microsoft.com/office/drawing/2014/main" id="{D8424348-BC51-5A4E-9E34-E205ED7737AA}"/>
              </a:ext>
            </a:extLst>
          </p:cNvPr>
          <p:cNvPicPr>
            <a:picLocks noChangeAspect="1"/>
          </p:cNvPicPr>
          <p:nvPr/>
        </p:nvPicPr>
        <p:blipFill>
          <a:blip r:embed="rId3"/>
          <a:stretch>
            <a:fillRect/>
          </a:stretch>
        </p:blipFill>
        <p:spPr>
          <a:xfrm>
            <a:off x="323787" y="1835549"/>
            <a:ext cx="3664014" cy="3938357"/>
          </a:xfrm>
          <a:prstGeom prst="rect">
            <a:avLst/>
          </a:prstGeom>
        </p:spPr>
      </p:pic>
      <p:pic>
        <p:nvPicPr>
          <p:cNvPr id="4" name="Kuva 3">
            <a:extLst>
              <a:ext uri="{FF2B5EF4-FFF2-40B4-BE49-F238E27FC236}">
                <a16:creationId xmlns:a16="http://schemas.microsoft.com/office/drawing/2014/main" id="{7B10333B-83C4-DB0A-C3E9-7F2B77DBD3D7}"/>
              </a:ext>
            </a:extLst>
          </p:cNvPr>
          <p:cNvPicPr>
            <a:picLocks noChangeAspect="1"/>
          </p:cNvPicPr>
          <p:nvPr/>
        </p:nvPicPr>
        <p:blipFill>
          <a:blip r:embed="rId4"/>
          <a:stretch>
            <a:fillRect/>
          </a:stretch>
        </p:blipFill>
        <p:spPr>
          <a:xfrm>
            <a:off x="3616763" y="2679390"/>
            <a:ext cx="3506480" cy="3094516"/>
          </a:xfrm>
          <a:prstGeom prst="rect">
            <a:avLst/>
          </a:prstGeom>
        </p:spPr>
      </p:pic>
      <p:pic>
        <p:nvPicPr>
          <p:cNvPr id="5" name="Kuva 4">
            <a:extLst>
              <a:ext uri="{FF2B5EF4-FFF2-40B4-BE49-F238E27FC236}">
                <a16:creationId xmlns:a16="http://schemas.microsoft.com/office/drawing/2014/main" id="{825DFC66-8A41-3FA7-9499-9E2946701402}"/>
              </a:ext>
            </a:extLst>
          </p:cNvPr>
          <p:cNvPicPr>
            <a:picLocks noChangeAspect="1"/>
          </p:cNvPicPr>
          <p:nvPr/>
        </p:nvPicPr>
        <p:blipFill>
          <a:blip r:embed="rId5"/>
          <a:stretch>
            <a:fillRect/>
          </a:stretch>
        </p:blipFill>
        <p:spPr>
          <a:xfrm>
            <a:off x="6429901" y="2674598"/>
            <a:ext cx="3506480" cy="3099307"/>
          </a:xfrm>
          <a:prstGeom prst="rect">
            <a:avLst/>
          </a:prstGeom>
        </p:spPr>
      </p:pic>
      <p:pic>
        <p:nvPicPr>
          <p:cNvPr id="10" name="Kuva 9">
            <a:extLst>
              <a:ext uri="{FF2B5EF4-FFF2-40B4-BE49-F238E27FC236}">
                <a16:creationId xmlns:a16="http://schemas.microsoft.com/office/drawing/2014/main" id="{4D291DD7-9B98-EFBA-36E6-973D35D16789}"/>
              </a:ext>
            </a:extLst>
          </p:cNvPr>
          <p:cNvPicPr>
            <a:picLocks noChangeAspect="1"/>
          </p:cNvPicPr>
          <p:nvPr/>
        </p:nvPicPr>
        <p:blipFill>
          <a:blip r:embed="rId6"/>
          <a:stretch>
            <a:fillRect/>
          </a:stretch>
        </p:blipFill>
        <p:spPr>
          <a:xfrm>
            <a:off x="9207429" y="2674598"/>
            <a:ext cx="3506480" cy="3099307"/>
          </a:xfrm>
          <a:prstGeom prst="rect">
            <a:avLst/>
          </a:prstGeom>
        </p:spPr>
      </p:pic>
    </p:spTree>
    <p:extLst>
      <p:ext uri="{BB962C8B-B14F-4D97-AF65-F5344CB8AC3E}">
        <p14:creationId xmlns:p14="http://schemas.microsoft.com/office/powerpoint/2010/main" val="171958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Matkustaminen tapahtumaan</a:t>
            </a:r>
            <a:endParaRPr kumimoji="0" lang="fi-FI" sz="2800" b="0" i="0" u="none" strike="noStrike" kern="1200" cap="none" spc="0" normalizeH="0" baseline="0" noProof="0" dirty="0">
              <a:ln>
                <a:noFill/>
              </a:ln>
              <a:solidFill>
                <a:schemeClr val="tx1">
                  <a:lumMod val="75000"/>
                  <a:lumOff val="25000"/>
                </a:schemeClr>
              </a:solidFill>
              <a:effectLst/>
              <a:uLnTx/>
              <a:uFillTx/>
              <a:latin typeface="Avenir Next LT Pro Light" panose="020B0304020202020204" pitchFamily="34" charset="0"/>
              <a:ea typeface="MS PGothic"/>
            </a:endParaRPr>
          </a:p>
        </p:txBody>
      </p:sp>
      <p:sp>
        <p:nvSpPr>
          <p:cNvPr id="6" name="Tekstiruutu 5">
            <a:extLst>
              <a:ext uri="{FF2B5EF4-FFF2-40B4-BE49-F238E27FC236}">
                <a16:creationId xmlns:a16="http://schemas.microsoft.com/office/drawing/2014/main" id="{D90C9193-EFFF-4CE3-A350-6C0C3B754990}"/>
              </a:ext>
            </a:extLst>
          </p:cNvPr>
          <p:cNvSpPr txBox="1"/>
          <p:nvPr/>
        </p:nvSpPr>
        <p:spPr>
          <a:xfrm>
            <a:off x="838200" y="1168802"/>
            <a:ext cx="40204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”Miten matkustit tapahtumapaikkakunnalle ja tapahtumaan?”</a:t>
            </a:r>
          </a:p>
        </p:txBody>
      </p:sp>
      <p:sp>
        <p:nvSpPr>
          <p:cNvPr id="9" name="Tekstiruutu 8">
            <a:extLst>
              <a:ext uri="{FF2B5EF4-FFF2-40B4-BE49-F238E27FC236}">
                <a16:creationId xmlns:a16="http://schemas.microsoft.com/office/drawing/2014/main" id="{31714903-DB33-696A-DC1D-E716164C87D7}"/>
              </a:ext>
            </a:extLst>
          </p:cNvPr>
          <p:cNvSpPr txBox="1"/>
          <p:nvPr/>
        </p:nvSpPr>
        <p:spPr>
          <a:xfrm>
            <a:off x="9849118" y="1762137"/>
            <a:ext cx="2138744" cy="18974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88</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 muualta saapuneista matkusti Poriin henkilöautolla ja 13 % joukko-liikenteellä. </a:t>
            </a:r>
          </a:p>
        </p:txBody>
      </p:sp>
      <p:sp>
        <p:nvSpPr>
          <p:cNvPr id="15" name="Suorakulmio: Pyöristetyt kulmat 14">
            <a:extLst>
              <a:ext uri="{FF2B5EF4-FFF2-40B4-BE49-F238E27FC236}">
                <a16:creationId xmlns:a16="http://schemas.microsoft.com/office/drawing/2014/main" id="{11A1CDD8-49BB-B7CE-47C8-6DE9FD7B1AC5}"/>
              </a:ext>
            </a:extLst>
          </p:cNvPr>
          <p:cNvSpPr/>
          <p:nvPr/>
        </p:nvSpPr>
        <p:spPr bwMode="auto">
          <a:xfrm>
            <a:off x="8145463" y="5347671"/>
            <a:ext cx="1122867" cy="824529"/>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3" name="Suorakulmio: Pyöristetyt kulmat 2">
            <a:extLst>
              <a:ext uri="{FF2B5EF4-FFF2-40B4-BE49-F238E27FC236}">
                <a16:creationId xmlns:a16="http://schemas.microsoft.com/office/drawing/2014/main" id="{42696CC6-9AE8-3CBA-3AB1-B444CCA46125}"/>
              </a:ext>
            </a:extLst>
          </p:cNvPr>
          <p:cNvSpPr/>
          <p:nvPr/>
        </p:nvSpPr>
        <p:spPr bwMode="auto">
          <a:xfrm>
            <a:off x="3267024" y="5448300"/>
            <a:ext cx="1265781" cy="876754"/>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10" name="Tekstiruutu 9">
            <a:extLst>
              <a:ext uri="{FF2B5EF4-FFF2-40B4-BE49-F238E27FC236}">
                <a16:creationId xmlns:a16="http://schemas.microsoft.com/office/drawing/2014/main" id="{EC9D266A-429F-00A6-5FA8-C38F8BE5FA07}"/>
              </a:ext>
            </a:extLst>
          </p:cNvPr>
          <p:cNvSpPr txBox="1"/>
          <p:nvPr/>
        </p:nvSpPr>
        <p:spPr>
          <a:xfrm>
            <a:off x="5113075" y="1181650"/>
            <a:ext cx="440339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”Miten matkustit tapahtumapaikalle?”</a:t>
            </a:r>
          </a:p>
        </p:txBody>
      </p:sp>
      <p:cxnSp>
        <p:nvCxnSpPr>
          <p:cNvPr id="11" name="Suora yhdysviiva 10">
            <a:extLst>
              <a:ext uri="{FF2B5EF4-FFF2-40B4-BE49-F238E27FC236}">
                <a16:creationId xmlns:a16="http://schemas.microsoft.com/office/drawing/2014/main" id="{3A8F51E0-BE4B-99EB-0779-07D30DC93746}"/>
              </a:ext>
            </a:extLst>
          </p:cNvPr>
          <p:cNvCxnSpPr>
            <a:cxnSpLocks/>
          </p:cNvCxnSpPr>
          <p:nvPr/>
        </p:nvCxnSpPr>
        <p:spPr>
          <a:xfrm flipV="1">
            <a:off x="4909454" y="1235659"/>
            <a:ext cx="0" cy="5212744"/>
          </a:xfrm>
          <a:prstGeom prst="line">
            <a:avLst/>
          </a:prstGeom>
          <a:ln w="31750">
            <a:solidFill>
              <a:schemeClr val="bg1">
                <a:lumMod val="50000"/>
                <a:alpha val="37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3" name="Kuva 12">
            <a:extLst>
              <a:ext uri="{FF2B5EF4-FFF2-40B4-BE49-F238E27FC236}">
                <a16:creationId xmlns:a16="http://schemas.microsoft.com/office/drawing/2014/main" id="{DF3F3BBB-FEA8-B33C-5A5B-D9F3F268449F}"/>
              </a:ext>
            </a:extLst>
          </p:cNvPr>
          <p:cNvPicPr>
            <a:picLocks noChangeAspect="1"/>
          </p:cNvPicPr>
          <p:nvPr/>
        </p:nvPicPr>
        <p:blipFill>
          <a:blip r:embed="rId4"/>
          <a:stretch>
            <a:fillRect/>
          </a:stretch>
        </p:blipFill>
        <p:spPr>
          <a:xfrm>
            <a:off x="766145" y="1980354"/>
            <a:ext cx="3939171" cy="4654058"/>
          </a:xfrm>
          <a:prstGeom prst="rect">
            <a:avLst/>
          </a:prstGeom>
        </p:spPr>
      </p:pic>
      <p:pic>
        <p:nvPicPr>
          <p:cNvPr id="14" name="Kuva 13">
            <a:extLst>
              <a:ext uri="{FF2B5EF4-FFF2-40B4-BE49-F238E27FC236}">
                <a16:creationId xmlns:a16="http://schemas.microsoft.com/office/drawing/2014/main" id="{E1D92636-D909-AD0E-A660-6E84FA581123}"/>
              </a:ext>
            </a:extLst>
          </p:cNvPr>
          <p:cNvPicPr>
            <a:picLocks noChangeAspect="1"/>
          </p:cNvPicPr>
          <p:nvPr/>
        </p:nvPicPr>
        <p:blipFill>
          <a:blip r:embed="rId5"/>
          <a:stretch>
            <a:fillRect/>
          </a:stretch>
        </p:blipFill>
        <p:spPr>
          <a:xfrm>
            <a:off x="5390669" y="1876446"/>
            <a:ext cx="3928461" cy="4642727"/>
          </a:xfrm>
          <a:prstGeom prst="rect">
            <a:avLst/>
          </a:prstGeom>
        </p:spPr>
      </p:pic>
    </p:spTree>
    <p:extLst>
      <p:ext uri="{BB962C8B-B14F-4D97-AF65-F5344CB8AC3E}">
        <p14:creationId xmlns:p14="http://schemas.microsoft.com/office/powerpoint/2010/main" val="983106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B889E-ECAC-3000-C53C-5284281A6662}"/>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406C5693-418F-0618-C101-DCE484E65737}"/>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475F8F7A-8793-BB9C-F8A1-63566A0F8642}"/>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ED1CD51C-2632-8C43-B865-51C7E5DDAA9D}"/>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Käytetyt joukkoliikennevälineet</a:t>
            </a:r>
            <a:endParaRPr kumimoji="0" lang="fi-FI" sz="2800" b="0" i="0" u="none" strike="noStrike" kern="1200" cap="none" spc="0" normalizeH="0" baseline="0" noProof="0" dirty="0">
              <a:ln>
                <a:noFill/>
              </a:ln>
              <a:solidFill>
                <a:schemeClr val="tx1">
                  <a:lumMod val="75000"/>
                  <a:lumOff val="25000"/>
                </a:schemeClr>
              </a:solidFill>
              <a:effectLst/>
              <a:uLnTx/>
              <a:uFillTx/>
              <a:latin typeface="Avenir Next LT Pro Light" panose="020B0304020202020204" pitchFamily="34" charset="0"/>
              <a:ea typeface="MS PGothic"/>
            </a:endParaRPr>
          </a:p>
        </p:txBody>
      </p:sp>
      <p:sp>
        <p:nvSpPr>
          <p:cNvPr id="6" name="Tekstiruutu 5">
            <a:extLst>
              <a:ext uri="{FF2B5EF4-FFF2-40B4-BE49-F238E27FC236}">
                <a16:creationId xmlns:a16="http://schemas.microsoft.com/office/drawing/2014/main" id="{D819CFFF-A5DB-0BA5-5CDD-1365E66ACC4F}"/>
              </a:ext>
            </a:extLst>
          </p:cNvPr>
          <p:cNvSpPr txBox="1"/>
          <p:nvPr/>
        </p:nvSpPr>
        <p:spPr>
          <a:xfrm>
            <a:off x="838200" y="1168802"/>
            <a:ext cx="880678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”Mitä joukkoliikennevälineitä käytit matkustaessasi?”</a:t>
            </a:r>
          </a:p>
        </p:txBody>
      </p:sp>
      <p:sp>
        <p:nvSpPr>
          <p:cNvPr id="9" name="Tekstiruutu 8">
            <a:extLst>
              <a:ext uri="{FF2B5EF4-FFF2-40B4-BE49-F238E27FC236}">
                <a16:creationId xmlns:a16="http://schemas.microsoft.com/office/drawing/2014/main" id="{01B1691E-5B75-E573-3EC1-E0C0AB3551C0}"/>
              </a:ext>
            </a:extLst>
          </p:cNvPr>
          <p:cNvSpPr txBox="1"/>
          <p:nvPr/>
        </p:nvSpPr>
        <p:spPr>
          <a:xfrm>
            <a:off x="9849118" y="412306"/>
            <a:ext cx="2138744" cy="559076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Kaikista joukko-liikennettä käyttäneistä (N=</a:t>
            </a:r>
            <a:r>
              <a:rPr lang="fi-FI" sz="1600" dirty="0">
                <a:solidFill>
                  <a:prstClr val="white"/>
                </a:solidFill>
                <a:latin typeface="Avenir Next LT Pro Light" panose="020B0304020202020204" pitchFamily="34" charset="0"/>
                <a:ea typeface="MS PGothic"/>
              </a:rPr>
              <a:t>65</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lähiliikenteen bussilla matkusti 5</a:t>
            </a:r>
            <a:r>
              <a:rPr lang="fi-FI" sz="1600" dirty="0">
                <a:solidFill>
                  <a:prstClr val="white"/>
                </a:solidFill>
                <a:latin typeface="Avenir Next LT Pro Light" panose="020B0304020202020204" pitchFamily="34" charset="0"/>
                <a:ea typeface="MS PGothic"/>
              </a:rPr>
              <a:t>5</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Porin ulkopuolelta saapuneista joukkoliikenteellä matkustaneista (N=</a:t>
            </a:r>
            <a:r>
              <a:rPr lang="fi-FI" sz="1600" dirty="0">
                <a:solidFill>
                  <a:prstClr val="white"/>
                </a:solidFill>
                <a:latin typeface="Avenir Next LT Pro Light" panose="020B0304020202020204" pitchFamily="34" charset="0"/>
                <a:ea typeface="MS PGothic"/>
              </a:rPr>
              <a:t>36</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kauko-liikenteen bussia käytti </a:t>
            </a:r>
            <a:r>
              <a:rPr lang="fi-FI" sz="1600" dirty="0">
                <a:solidFill>
                  <a:prstClr val="white"/>
                </a:solidFill>
                <a:latin typeface="Avenir Next LT Pro Light" panose="020B0304020202020204" pitchFamily="34" charset="0"/>
                <a:ea typeface="MS PGothic"/>
              </a:rPr>
              <a:t>36</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 ja kaukoliikenteen junaa 56 %.</a:t>
            </a:r>
          </a:p>
        </p:txBody>
      </p:sp>
      <p:sp>
        <p:nvSpPr>
          <p:cNvPr id="15" name="Suorakulmio: Pyöristetyt kulmat 14">
            <a:extLst>
              <a:ext uri="{FF2B5EF4-FFF2-40B4-BE49-F238E27FC236}">
                <a16:creationId xmlns:a16="http://schemas.microsoft.com/office/drawing/2014/main" id="{DEE4AFC1-1B1F-317E-AA38-FA58F1073D7E}"/>
              </a:ext>
            </a:extLst>
          </p:cNvPr>
          <p:cNvSpPr/>
          <p:nvPr/>
        </p:nvSpPr>
        <p:spPr bwMode="auto">
          <a:xfrm>
            <a:off x="3106049" y="5244756"/>
            <a:ext cx="1659460" cy="747434"/>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2" name="Kuva 1">
            <a:extLst>
              <a:ext uri="{FF2B5EF4-FFF2-40B4-BE49-F238E27FC236}">
                <a16:creationId xmlns:a16="http://schemas.microsoft.com/office/drawing/2014/main" id="{F6BD3D37-9556-9722-91C8-9E48AA0BC682}"/>
              </a:ext>
            </a:extLst>
          </p:cNvPr>
          <p:cNvPicPr>
            <a:picLocks noChangeAspect="1"/>
          </p:cNvPicPr>
          <p:nvPr/>
        </p:nvPicPr>
        <p:blipFill>
          <a:blip r:embed="rId4"/>
          <a:stretch>
            <a:fillRect/>
          </a:stretch>
        </p:blipFill>
        <p:spPr>
          <a:xfrm>
            <a:off x="838200" y="1763273"/>
            <a:ext cx="3825240" cy="4679088"/>
          </a:xfrm>
          <a:prstGeom prst="rect">
            <a:avLst/>
          </a:prstGeom>
        </p:spPr>
      </p:pic>
      <p:pic>
        <p:nvPicPr>
          <p:cNvPr id="3" name="Kuva 2">
            <a:extLst>
              <a:ext uri="{FF2B5EF4-FFF2-40B4-BE49-F238E27FC236}">
                <a16:creationId xmlns:a16="http://schemas.microsoft.com/office/drawing/2014/main" id="{A31C6726-E046-328F-96DA-A3DFC5D8498C}"/>
              </a:ext>
            </a:extLst>
          </p:cNvPr>
          <p:cNvPicPr>
            <a:picLocks noChangeAspect="1"/>
          </p:cNvPicPr>
          <p:nvPr/>
        </p:nvPicPr>
        <p:blipFill>
          <a:blip r:embed="rId5"/>
          <a:stretch>
            <a:fillRect/>
          </a:stretch>
        </p:blipFill>
        <p:spPr>
          <a:xfrm>
            <a:off x="5257876" y="1659098"/>
            <a:ext cx="4337234" cy="4343969"/>
          </a:xfrm>
          <a:prstGeom prst="rect">
            <a:avLst/>
          </a:prstGeom>
        </p:spPr>
      </p:pic>
    </p:spTree>
    <p:extLst>
      <p:ext uri="{BB962C8B-B14F-4D97-AF65-F5344CB8AC3E}">
        <p14:creationId xmlns:p14="http://schemas.microsoft.com/office/powerpoint/2010/main" val="160613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0C87-017D-A635-C92D-C1664AD6C5AA}"/>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4EA5E795-B412-19CB-9827-335BF7893F35}"/>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69D77097-DB2E-1C51-5935-3253F88EBCA2}"/>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C032ED2F-FB59-A9A4-9BCA-324CF87D91E7}"/>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Matkustamisen sujuvuus</a:t>
            </a:r>
            <a:endParaRPr kumimoji="0" lang="fi-FI" sz="2800" b="0" i="0" u="none" strike="noStrike" kern="1200" cap="none" spc="0" normalizeH="0" baseline="0" noProof="0" dirty="0">
              <a:ln>
                <a:noFill/>
              </a:ln>
              <a:solidFill>
                <a:schemeClr val="tx1">
                  <a:lumMod val="75000"/>
                  <a:lumOff val="25000"/>
                </a:schemeClr>
              </a:solidFill>
              <a:effectLst/>
              <a:uLnTx/>
              <a:uFillTx/>
              <a:latin typeface="Avenir Next LT Pro Light" panose="020B0304020202020204" pitchFamily="34" charset="0"/>
              <a:ea typeface="MS PGothic"/>
            </a:endParaRPr>
          </a:p>
        </p:txBody>
      </p:sp>
      <p:sp>
        <p:nvSpPr>
          <p:cNvPr id="6" name="Tekstiruutu 5">
            <a:extLst>
              <a:ext uri="{FF2B5EF4-FFF2-40B4-BE49-F238E27FC236}">
                <a16:creationId xmlns:a16="http://schemas.microsoft.com/office/drawing/2014/main" id="{CA93795A-B613-7889-23AF-3F7D460EE18C}"/>
              </a:ext>
            </a:extLst>
          </p:cNvPr>
          <p:cNvSpPr txBox="1"/>
          <p:nvPr/>
        </p:nvSpPr>
        <p:spPr>
          <a:xfrm>
            <a:off x="838200" y="1168802"/>
            <a:ext cx="8806780" cy="307777"/>
          </a:xfrm>
          <a:prstGeom prst="rect">
            <a:avLst/>
          </a:prstGeom>
          <a:noFill/>
          <a:ln>
            <a:noFill/>
          </a:ln>
        </p:spPr>
        <p:txBody>
          <a:bodyPr wrap="square" rtlCol="0">
            <a:spAutoFit/>
          </a:bodyPr>
          <a:lstStyle/>
          <a:p>
            <a:pPr lvl="0">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a:t>
            </a:r>
            <a:r>
              <a:rPr lang="fi-FI" sz="1400" i="1" dirty="0">
                <a:solidFill>
                  <a:prstClr val="black">
                    <a:lumMod val="65000"/>
                    <a:lumOff val="35000"/>
                  </a:prstClr>
                </a:solidFill>
                <a:latin typeface="Avenir Next LT Pro Light" panose="020B0304020202020204" pitchFamily="34" charset="0"/>
              </a:rPr>
              <a:t>Kuinka sujuvana koit matkustamisen Poriin ja tapahtumaan?”</a:t>
            </a:r>
            <a:endPar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sp>
        <p:nvSpPr>
          <p:cNvPr id="9" name="Tekstiruutu 8">
            <a:extLst>
              <a:ext uri="{FF2B5EF4-FFF2-40B4-BE49-F238E27FC236}">
                <a16:creationId xmlns:a16="http://schemas.microsoft.com/office/drawing/2014/main" id="{D6B86BC5-6D03-2F94-6CBD-812AA8120812}"/>
              </a:ext>
            </a:extLst>
          </p:cNvPr>
          <p:cNvSpPr txBox="1"/>
          <p:nvPr/>
        </p:nvSpPr>
        <p:spPr>
          <a:xfrm>
            <a:off x="9896904" y="1816501"/>
            <a:ext cx="2138744" cy="22667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98 % muualta saapuneista koki matkustamisen Poriin ja tapahtumaan erittäin tai melko sujuvana.</a:t>
            </a:r>
          </a:p>
        </p:txBody>
      </p:sp>
      <p:pic>
        <p:nvPicPr>
          <p:cNvPr id="5" name="Kuva 4">
            <a:extLst>
              <a:ext uri="{FF2B5EF4-FFF2-40B4-BE49-F238E27FC236}">
                <a16:creationId xmlns:a16="http://schemas.microsoft.com/office/drawing/2014/main" id="{2046F6FE-F0E3-20E8-5EF4-1AB941C03E00}"/>
              </a:ext>
            </a:extLst>
          </p:cNvPr>
          <p:cNvPicPr>
            <a:picLocks noChangeAspect="1"/>
          </p:cNvPicPr>
          <p:nvPr/>
        </p:nvPicPr>
        <p:blipFill>
          <a:blip r:embed="rId4"/>
          <a:stretch>
            <a:fillRect/>
          </a:stretch>
        </p:blipFill>
        <p:spPr>
          <a:xfrm>
            <a:off x="2803875" y="1877399"/>
            <a:ext cx="3734085" cy="4411753"/>
          </a:xfrm>
          <a:prstGeom prst="rect">
            <a:avLst/>
          </a:prstGeom>
        </p:spPr>
      </p:pic>
    </p:spTree>
    <p:extLst>
      <p:ext uri="{BB962C8B-B14F-4D97-AF65-F5344CB8AC3E}">
        <p14:creationId xmlns:p14="http://schemas.microsoft.com/office/powerpoint/2010/main" val="446494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50F9C-FA8F-4EAA-81FC-D17DDD0FB6B1}"/>
              </a:ext>
            </a:extLst>
          </p:cNvPr>
          <p:cNvSpPr>
            <a:spLocks noGrp="1"/>
          </p:cNvSpPr>
          <p:nvPr>
            <p:ph type="ctrTitle"/>
          </p:nvPr>
        </p:nvSpPr>
        <p:spPr>
          <a:xfrm>
            <a:off x="1165578" y="2960577"/>
            <a:ext cx="9860844" cy="1073842"/>
          </a:xfrm>
        </p:spPr>
        <p:txBody>
          <a:bodyPr>
            <a:normAutofit/>
          </a:bodyPr>
          <a:lstStyle/>
          <a:p>
            <a:pPr>
              <a:lnSpc>
                <a:spcPct val="100000"/>
              </a:lnSpc>
            </a:pPr>
            <a:r>
              <a:rPr lang="fi-FI" sz="4800">
                <a:solidFill>
                  <a:schemeClr val="bg1"/>
                </a:solidFill>
              </a:rPr>
              <a:t>Tyytyväisyys tapahtumaan</a:t>
            </a:r>
            <a:endParaRPr lang="fi-FI" sz="6600" dirty="0">
              <a:solidFill>
                <a:schemeClr val="bg1"/>
              </a:solidFill>
              <a:latin typeface="+mn-lt"/>
            </a:endParaRPr>
          </a:p>
        </p:txBody>
      </p:sp>
    </p:spTree>
    <p:extLst>
      <p:ext uri="{BB962C8B-B14F-4D97-AF65-F5344CB8AC3E}">
        <p14:creationId xmlns:p14="http://schemas.microsoft.com/office/powerpoint/2010/main" val="74950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a:ln>
                  <a:noFill/>
                </a:ln>
                <a:solidFill>
                  <a:srgbClr val="00ACAB"/>
                </a:solidFill>
                <a:effectLst/>
                <a:uLnTx/>
                <a:uFillTx/>
                <a:latin typeface="Avenir Next LT Pro Demi" panose="020B0704020202020204" pitchFamily="34" charset="0"/>
                <a:ea typeface="MS PGothic"/>
                <a:cs typeface="+mj-cs"/>
              </a:rPr>
              <a:t>Tapahtuman suositeltavuus (NPS)</a:t>
            </a:r>
            <a:endParaRPr kumimoji="0" lang="fi-FI" sz="2800" b="0" i="0" u="none" strike="noStrike" kern="1200" cap="none" spc="0" normalizeH="0" baseline="0" noProof="0" dirty="0" err="1">
              <a:ln>
                <a:noFill/>
              </a:ln>
              <a:solidFill>
                <a:srgbClr val="00ACAB"/>
              </a:solidFill>
              <a:effectLst/>
              <a:uLnTx/>
              <a:uFillTx/>
              <a:latin typeface="Avenir Next LT Pro Demi" panose="020B0704020202020204" pitchFamily="34" charset="0"/>
              <a:ea typeface="MS PGothic"/>
              <a:cs typeface="+mj-cs"/>
            </a:endParaRPr>
          </a:p>
        </p:txBody>
      </p:sp>
      <p:sp>
        <p:nvSpPr>
          <p:cNvPr id="9" name="Tekstiruutu 9">
            <a:extLst>
              <a:ext uri="{FF2B5EF4-FFF2-40B4-BE49-F238E27FC236}">
                <a16:creationId xmlns:a16="http://schemas.microsoft.com/office/drawing/2014/main" id="{BF0CF4E8-0750-4B1A-85B8-315581035A80}"/>
              </a:ext>
            </a:extLst>
          </p:cNvPr>
          <p:cNvSpPr txBox="1"/>
          <p:nvPr/>
        </p:nvSpPr>
        <p:spPr>
          <a:xfrm>
            <a:off x="9760936" y="83088"/>
            <a:ext cx="2329600" cy="636289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2000" b="1" i="0" u="sng"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NPS-luku </a:t>
            </a:r>
            <a:b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br>
            <a:r>
              <a:rPr kumimoji="0" lang="fi-FI" sz="10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NPS = suosittelijoista (9-10 antaneet) vähennetään arvostelijat (0-6 antaneet). NPS-luku raportoidaan lukuarvona välillä -100 / +100.</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Kaikki vastaajat: 	</a:t>
            </a:r>
            <a:r>
              <a:rPr lang="fi-FI" sz="1400" dirty="0">
                <a:solidFill>
                  <a:prstClr val="white"/>
                </a:solidFill>
                <a:latin typeface="Avenir Next LT Pro Light" panose="020B0304020202020204" pitchFamily="34" charset="0"/>
                <a:ea typeface="MS PGothic"/>
              </a:rPr>
              <a:t>70</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Porissa</a:t>
            </a: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asuvat: 	72</a:t>
            </a:r>
          </a:p>
          <a:p>
            <a:pPr marL="0" marR="0" lvl="0" indent="0"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Muualta saapuneet: 	67</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Maksullisesti Porissa maj.:</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74</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Joukkoliikenteellä Poriin </a:t>
            </a:r>
            <a:r>
              <a:rPr lang="fi-FI" sz="1200" dirty="0" err="1">
                <a:solidFill>
                  <a:prstClr val="white"/>
                </a:solidFill>
                <a:latin typeface="Avenir Next LT Pro Light" panose="020B0304020202020204" pitchFamily="34" charset="0"/>
                <a:ea typeface="MS PGothic"/>
              </a:rPr>
              <a:t>matk</a:t>
            </a:r>
            <a:r>
              <a:rPr lang="fi-FI" sz="1200" dirty="0">
                <a:solidFill>
                  <a:prstClr val="white"/>
                </a:solidFill>
                <a:latin typeface="Avenir Next LT Pro Light" panose="020B0304020202020204" pitchFamily="34" charset="0"/>
                <a:ea typeface="MS PGothic"/>
              </a:rPr>
              <a:t>.:</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67</a:t>
            </a:r>
          </a:p>
          <a:p>
            <a:pPr marL="0" marR="0" lvl="0" indent="0" defTabSz="914400" rtl="0" eaLnBrk="1" fontAlgn="auto" latinLnBrk="0" hangingPunct="1">
              <a:lnSpc>
                <a:spcPct val="150000"/>
              </a:lnSpc>
              <a:spcBef>
                <a:spcPts val="0"/>
              </a:spcBef>
              <a:spcAft>
                <a:spcPts val="0"/>
              </a:spcAft>
              <a:buClrTx/>
              <a:buSzTx/>
              <a:buFontTx/>
              <a:buNone/>
              <a:tabLst/>
              <a:defRPr/>
            </a:pPr>
            <a:endParaRPr lang="fi-FI" sz="1200" dirty="0">
              <a:solidFill>
                <a:prstClr val="white"/>
              </a:solidFill>
              <a:latin typeface="Avenir Next LT Pro Light" panose="020B0304020202020204" pitchFamily="34" charset="0"/>
              <a:ea typeface="MS PGothic"/>
            </a:endParaRP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Ensikertalaiset (jääpallon MM-tapahtumassa):</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67</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err="1">
                <a:solidFill>
                  <a:prstClr val="white"/>
                </a:solidFill>
                <a:latin typeface="Avenir Next LT Pro Light" panose="020B0304020202020204" pitchFamily="34" charset="0"/>
                <a:ea typeface="MS PGothic"/>
              </a:rPr>
              <a:t>Väh</a:t>
            </a:r>
            <a:r>
              <a:rPr lang="fi-FI" sz="1200" dirty="0">
                <a:solidFill>
                  <a:prstClr val="white"/>
                </a:solidFill>
                <a:latin typeface="Avenir Next LT Pro Light" panose="020B0304020202020204" pitchFamily="34" charset="0"/>
                <a:ea typeface="MS PGothic"/>
              </a:rPr>
              <a:t>. 3:na vuonna käyneet (jääpallon MM-tapahtumassa):</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80</a:t>
            </a:r>
          </a:p>
        </p:txBody>
      </p:sp>
      <p:sp>
        <p:nvSpPr>
          <p:cNvPr id="11" name="Tekstiruutu 10">
            <a:extLst>
              <a:ext uri="{FF2B5EF4-FFF2-40B4-BE49-F238E27FC236}">
                <a16:creationId xmlns:a16="http://schemas.microsoft.com/office/drawing/2014/main" id="{25472825-1227-A9F3-733F-140D23AEC29B}"/>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”Kuinka todennäköisesti suosittelisit tätä tapahtumaa ystävillesi tai tuttavillesi?”</a:t>
            </a:r>
          </a:p>
        </p:txBody>
      </p:sp>
      <p:sp>
        <p:nvSpPr>
          <p:cNvPr id="10" name="Suorakulmio: Pyöristetyt kulmat 9">
            <a:extLst>
              <a:ext uri="{FF2B5EF4-FFF2-40B4-BE49-F238E27FC236}">
                <a16:creationId xmlns:a16="http://schemas.microsoft.com/office/drawing/2014/main" id="{0AEA0AB6-4397-3E95-7785-9B92D4663E5F}"/>
              </a:ext>
            </a:extLst>
          </p:cNvPr>
          <p:cNvSpPr/>
          <p:nvPr/>
        </p:nvSpPr>
        <p:spPr bwMode="auto">
          <a:xfrm>
            <a:off x="1773347" y="1948771"/>
            <a:ext cx="2486885" cy="375216"/>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6" name="Kuva 5">
            <a:extLst>
              <a:ext uri="{FF2B5EF4-FFF2-40B4-BE49-F238E27FC236}">
                <a16:creationId xmlns:a16="http://schemas.microsoft.com/office/drawing/2014/main" id="{2D21B863-20E5-D65D-FDE8-5F7914D1C04C}"/>
              </a:ext>
            </a:extLst>
          </p:cNvPr>
          <p:cNvPicPr>
            <a:picLocks noChangeAspect="1"/>
          </p:cNvPicPr>
          <p:nvPr/>
        </p:nvPicPr>
        <p:blipFill>
          <a:blip r:embed="rId4"/>
          <a:stretch>
            <a:fillRect/>
          </a:stretch>
        </p:blipFill>
        <p:spPr>
          <a:xfrm>
            <a:off x="5635603" y="1874352"/>
            <a:ext cx="3682133" cy="4206280"/>
          </a:xfrm>
          <a:prstGeom prst="rect">
            <a:avLst/>
          </a:prstGeom>
        </p:spPr>
      </p:pic>
      <p:pic>
        <p:nvPicPr>
          <p:cNvPr id="3" name="Kuva 2">
            <a:extLst>
              <a:ext uri="{FF2B5EF4-FFF2-40B4-BE49-F238E27FC236}">
                <a16:creationId xmlns:a16="http://schemas.microsoft.com/office/drawing/2014/main" id="{939013FB-F13B-2B51-2B68-4FE98FF722B0}"/>
              </a:ext>
            </a:extLst>
          </p:cNvPr>
          <p:cNvPicPr>
            <a:picLocks noChangeAspect="1"/>
          </p:cNvPicPr>
          <p:nvPr/>
        </p:nvPicPr>
        <p:blipFill>
          <a:blip r:embed="rId5"/>
          <a:stretch>
            <a:fillRect/>
          </a:stretch>
        </p:blipFill>
        <p:spPr>
          <a:xfrm>
            <a:off x="1517825" y="1874352"/>
            <a:ext cx="3937655" cy="4193176"/>
          </a:xfrm>
          <a:prstGeom prst="rect">
            <a:avLst/>
          </a:prstGeom>
        </p:spPr>
      </p:pic>
    </p:spTree>
    <p:extLst>
      <p:ext uri="{BB962C8B-B14F-4D97-AF65-F5344CB8AC3E}">
        <p14:creationId xmlns:p14="http://schemas.microsoft.com/office/powerpoint/2010/main" val="33961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B2B49E16-E8EB-A6F7-7C58-E2782A67A412}"/>
              </a:ext>
            </a:extLst>
          </p:cNvPr>
          <p:cNvGrpSpPr/>
          <p:nvPr/>
        </p:nvGrpSpPr>
        <p:grpSpPr>
          <a:xfrm>
            <a:off x="2055677" y="1258290"/>
            <a:ext cx="8486300" cy="4536163"/>
            <a:chOff x="2008414" y="1546669"/>
            <a:chExt cx="8474447" cy="4373799"/>
          </a:xfrm>
        </p:grpSpPr>
        <p:sp>
          <p:nvSpPr>
            <p:cNvPr id="3" name="Tekstiruutu 2">
              <a:extLst>
                <a:ext uri="{FF2B5EF4-FFF2-40B4-BE49-F238E27FC236}">
                  <a16:creationId xmlns:a16="http://schemas.microsoft.com/office/drawing/2014/main" id="{34FC0B67-5B49-3C4A-6A7D-C59A0168DB8D}"/>
                </a:ext>
              </a:extLst>
            </p:cNvPr>
            <p:cNvSpPr txBox="1"/>
            <p:nvPr/>
          </p:nvSpPr>
          <p:spPr>
            <a:xfrm>
              <a:off x="5117429" y="3438834"/>
              <a:ext cx="1983296" cy="445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n-ea"/>
                  <a:cs typeface="+mn-cs"/>
                </a:rPr>
                <a:t>Tapahtumat</a:t>
              </a:r>
            </a:p>
          </p:txBody>
        </p:sp>
        <p:sp>
          <p:nvSpPr>
            <p:cNvPr id="4" name="Tekstiruutu 3">
              <a:extLst>
                <a:ext uri="{FF2B5EF4-FFF2-40B4-BE49-F238E27FC236}">
                  <a16:creationId xmlns:a16="http://schemas.microsoft.com/office/drawing/2014/main" id="{30C8FCD4-C1FD-EC8F-9D16-59364028D53C}"/>
                </a:ext>
              </a:extLst>
            </p:cNvPr>
            <p:cNvSpPr txBox="1"/>
            <p:nvPr/>
          </p:nvSpPr>
          <p:spPr>
            <a:xfrm>
              <a:off x="7147453" y="1546669"/>
              <a:ext cx="2034026" cy="4748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Kiinnostus väestöryhmittäin</a:t>
              </a:r>
            </a:p>
          </p:txBody>
        </p:sp>
        <p:sp>
          <p:nvSpPr>
            <p:cNvPr id="5" name="Tekstiruutu 4">
              <a:extLst>
                <a:ext uri="{FF2B5EF4-FFF2-40B4-BE49-F238E27FC236}">
                  <a16:creationId xmlns:a16="http://schemas.microsoft.com/office/drawing/2014/main" id="{50D518BE-D34C-9430-24F8-3906A454684D}"/>
                </a:ext>
              </a:extLst>
            </p:cNvPr>
            <p:cNvSpPr txBox="1"/>
            <p:nvPr/>
          </p:nvSpPr>
          <p:spPr>
            <a:xfrm>
              <a:off x="8166161" y="2880340"/>
              <a:ext cx="2316700" cy="400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Kohderyhmien erityispiirteet </a:t>
              </a: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(kiinnostuneet vrt. kävijät)</a:t>
              </a:r>
            </a:p>
          </p:txBody>
        </p:sp>
        <p:sp>
          <p:nvSpPr>
            <p:cNvPr id="6" name="Tekstiruutu 5">
              <a:extLst>
                <a:ext uri="{FF2B5EF4-FFF2-40B4-BE49-F238E27FC236}">
                  <a16:creationId xmlns:a16="http://schemas.microsoft.com/office/drawing/2014/main" id="{DBB3530C-3A64-4C9C-A7B1-D2298C351D4D}"/>
                </a:ext>
              </a:extLst>
            </p:cNvPr>
            <p:cNvSpPr txBox="1"/>
            <p:nvPr/>
          </p:nvSpPr>
          <p:spPr>
            <a:xfrm>
              <a:off x="7975684" y="4183373"/>
              <a:ext cx="2149786" cy="4748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Saapumispäätöksen muodostuminen</a:t>
              </a:r>
            </a:p>
          </p:txBody>
        </p:sp>
        <p:sp>
          <p:nvSpPr>
            <p:cNvPr id="7" name="Tekstiruutu 6">
              <a:extLst>
                <a:ext uri="{FF2B5EF4-FFF2-40B4-BE49-F238E27FC236}">
                  <a16:creationId xmlns:a16="http://schemas.microsoft.com/office/drawing/2014/main" id="{9DD2FDE7-B4A2-12FF-0E3F-E10FE99949D8}"/>
                </a:ext>
              </a:extLst>
            </p:cNvPr>
            <p:cNvSpPr txBox="1"/>
            <p:nvPr/>
          </p:nvSpPr>
          <p:spPr>
            <a:xfrm>
              <a:off x="7475424" y="5366196"/>
              <a:ext cx="2167964" cy="430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Palvelupolku</a:t>
              </a: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(sis. myös matkustus &amp; majoittuminen)</a:t>
              </a:r>
            </a:p>
          </p:txBody>
        </p:sp>
        <p:sp>
          <p:nvSpPr>
            <p:cNvPr id="8" name="Tekstiruutu 7">
              <a:extLst>
                <a:ext uri="{FF2B5EF4-FFF2-40B4-BE49-F238E27FC236}">
                  <a16:creationId xmlns:a16="http://schemas.microsoft.com/office/drawing/2014/main" id="{102B70FE-18A0-479F-9A97-5EF7521E3D68}"/>
                </a:ext>
              </a:extLst>
            </p:cNvPr>
            <p:cNvSpPr txBox="1"/>
            <p:nvPr/>
          </p:nvSpPr>
          <p:spPr>
            <a:xfrm>
              <a:off x="2662180" y="5438403"/>
              <a:ext cx="1957995" cy="2819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Mielikuvavaikutukset</a:t>
              </a:r>
            </a:p>
          </p:txBody>
        </p:sp>
        <p:sp>
          <p:nvSpPr>
            <p:cNvPr id="9" name="Tekstiruutu 8">
              <a:extLst>
                <a:ext uri="{FF2B5EF4-FFF2-40B4-BE49-F238E27FC236}">
                  <a16:creationId xmlns:a16="http://schemas.microsoft.com/office/drawing/2014/main" id="{ADC29F8B-0A23-0D03-176E-7C1697DCFF17}"/>
                </a:ext>
              </a:extLst>
            </p:cNvPr>
            <p:cNvSpPr txBox="1"/>
            <p:nvPr/>
          </p:nvSpPr>
          <p:spPr>
            <a:xfrm>
              <a:off x="2008414" y="4095197"/>
              <a:ext cx="2107856" cy="5935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Koetut hyödyt ja haitat paikkakunnalle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 vastuullisuustoimenpiteet)</a:t>
              </a:r>
            </a:p>
          </p:txBody>
        </p:sp>
        <p:sp>
          <p:nvSpPr>
            <p:cNvPr id="10" name="Tekstiruutu 9">
              <a:extLst>
                <a:ext uri="{FF2B5EF4-FFF2-40B4-BE49-F238E27FC236}">
                  <a16:creationId xmlns:a16="http://schemas.microsoft.com/office/drawing/2014/main" id="{48ED4C4A-1139-9039-E391-327D90F80917}"/>
                </a:ext>
              </a:extLst>
            </p:cNvPr>
            <p:cNvSpPr txBox="1"/>
            <p:nvPr/>
          </p:nvSpPr>
          <p:spPr>
            <a:xfrm>
              <a:off x="2149249" y="2867883"/>
              <a:ext cx="1541721" cy="4154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Kumppanuudet</a:t>
              </a: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(B2C &amp; B2B, </a:t>
              </a:r>
              <a:r>
                <a:rPr kumimoji="0" lang="fi-FI" sz="800"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n-ea"/>
                  <a:cs typeface="+mn-cs"/>
                </a:rPr>
                <a:t>public</a:t>
              </a: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 &amp; </a:t>
              </a:r>
              <a:r>
                <a:rPr kumimoji="0" lang="fi-FI" sz="800"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n-ea"/>
                  <a:cs typeface="+mn-cs"/>
                </a:rPr>
                <a:t>private</a:t>
              </a: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a:t>
              </a:r>
            </a:p>
          </p:txBody>
        </p:sp>
        <p:cxnSp>
          <p:nvCxnSpPr>
            <p:cNvPr id="11" name="Suora yhdysviiva 10">
              <a:extLst>
                <a:ext uri="{FF2B5EF4-FFF2-40B4-BE49-F238E27FC236}">
                  <a16:creationId xmlns:a16="http://schemas.microsoft.com/office/drawing/2014/main" id="{F4BFF54D-C044-9A04-2091-8ECB9B81BB81}"/>
                </a:ext>
              </a:extLst>
            </p:cNvPr>
            <p:cNvCxnSpPr>
              <a:cxnSpLocks/>
            </p:cNvCxnSpPr>
            <p:nvPr/>
          </p:nvCxnSpPr>
          <p:spPr>
            <a:xfrm flipH="1">
              <a:off x="6545718" y="2106975"/>
              <a:ext cx="830055" cy="1010254"/>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95557944-2265-EDD9-4047-11DD21DCC1B3}"/>
                </a:ext>
              </a:extLst>
            </p:cNvPr>
            <p:cNvCxnSpPr>
              <a:cxnSpLocks/>
            </p:cNvCxnSpPr>
            <p:nvPr/>
          </p:nvCxnSpPr>
          <p:spPr>
            <a:xfrm flipH="1">
              <a:off x="7178439" y="3423308"/>
              <a:ext cx="937856" cy="154451"/>
            </a:xfrm>
            <a:prstGeom prst="line">
              <a:avLst/>
            </a:prstGeom>
            <a:ln w="19050">
              <a:solidFill>
                <a:srgbClr val="A2D6D3"/>
              </a:solidFill>
            </a:ln>
            <a:effectLst/>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65FD8B99-6FCC-A713-371E-F35F29EB7E90}"/>
                </a:ext>
              </a:extLst>
            </p:cNvPr>
            <p:cNvCxnSpPr>
              <a:cxnSpLocks/>
            </p:cNvCxnSpPr>
            <p:nvPr/>
          </p:nvCxnSpPr>
          <p:spPr>
            <a:xfrm flipH="1" flipV="1">
              <a:off x="7178439" y="3986317"/>
              <a:ext cx="797245" cy="325157"/>
            </a:xfrm>
            <a:prstGeom prst="line">
              <a:avLst/>
            </a:prstGeom>
            <a:ln w="19050">
              <a:solidFill>
                <a:srgbClr val="A2D6D3"/>
              </a:solidFill>
            </a:ln>
            <a:effectLst/>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40CE31A7-5E80-A2E7-18AD-58A6791B4DAF}"/>
                </a:ext>
              </a:extLst>
            </p:cNvPr>
            <p:cNvCxnSpPr>
              <a:cxnSpLocks/>
            </p:cNvCxnSpPr>
            <p:nvPr/>
          </p:nvCxnSpPr>
          <p:spPr>
            <a:xfrm flipH="1" flipV="1">
              <a:off x="6545718" y="4288454"/>
              <a:ext cx="921994" cy="1148326"/>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868304C6-C9E9-1634-94C4-1ACAB577E7CB}"/>
                </a:ext>
              </a:extLst>
            </p:cNvPr>
            <p:cNvCxnSpPr>
              <a:cxnSpLocks/>
            </p:cNvCxnSpPr>
            <p:nvPr/>
          </p:nvCxnSpPr>
          <p:spPr>
            <a:xfrm flipV="1">
              <a:off x="4662377" y="4288454"/>
              <a:ext cx="867999" cy="1148326"/>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68807886-3601-D318-94ED-B7837AC529A5}"/>
                </a:ext>
              </a:extLst>
            </p:cNvPr>
            <p:cNvCxnSpPr>
              <a:cxnSpLocks/>
            </p:cNvCxnSpPr>
            <p:nvPr/>
          </p:nvCxnSpPr>
          <p:spPr>
            <a:xfrm flipV="1">
              <a:off x="4116270" y="3986317"/>
              <a:ext cx="835382" cy="348793"/>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1B6CE074-C7CA-686F-EA3B-F57D4975932F}"/>
                </a:ext>
              </a:extLst>
            </p:cNvPr>
            <p:cNvCxnSpPr>
              <a:cxnSpLocks/>
            </p:cNvCxnSpPr>
            <p:nvPr/>
          </p:nvCxnSpPr>
          <p:spPr>
            <a:xfrm>
              <a:off x="3747379" y="3437407"/>
              <a:ext cx="1154127" cy="140352"/>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2ABB2005-343A-BB6B-7287-50DEFA87FB55}"/>
                </a:ext>
              </a:extLst>
            </p:cNvPr>
            <p:cNvCxnSpPr>
              <a:cxnSpLocks/>
            </p:cNvCxnSpPr>
            <p:nvPr/>
          </p:nvCxnSpPr>
          <p:spPr>
            <a:xfrm>
              <a:off x="3738882" y="2959885"/>
              <a:ext cx="0" cy="463422"/>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E93E41ED-F95C-A0A2-6605-8A72DAE4A700}"/>
                </a:ext>
              </a:extLst>
            </p:cNvPr>
            <p:cNvCxnSpPr>
              <a:cxnSpLocks/>
            </p:cNvCxnSpPr>
            <p:nvPr/>
          </p:nvCxnSpPr>
          <p:spPr>
            <a:xfrm>
              <a:off x="2189498" y="3443047"/>
              <a:ext cx="1549384" cy="0"/>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uora yhdysviiva 20">
              <a:extLst>
                <a:ext uri="{FF2B5EF4-FFF2-40B4-BE49-F238E27FC236}">
                  <a16:creationId xmlns:a16="http://schemas.microsoft.com/office/drawing/2014/main" id="{0A406EEA-0D3F-B61F-AEAA-11AD6F7602FD}"/>
                </a:ext>
              </a:extLst>
            </p:cNvPr>
            <p:cNvCxnSpPr>
              <a:cxnSpLocks/>
            </p:cNvCxnSpPr>
            <p:nvPr/>
          </p:nvCxnSpPr>
          <p:spPr>
            <a:xfrm flipV="1">
              <a:off x="7362890" y="2095526"/>
              <a:ext cx="1603153" cy="6387"/>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78BB3D09-90A2-C269-2DE8-51CD0499A5F5}"/>
                </a:ext>
              </a:extLst>
            </p:cNvPr>
            <p:cNvCxnSpPr/>
            <p:nvPr/>
          </p:nvCxnSpPr>
          <p:spPr>
            <a:xfrm>
              <a:off x="4116272" y="4344816"/>
              <a:ext cx="0" cy="426426"/>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uora yhdysviiva 22">
              <a:extLst>
                <a:ext uri="{FF2B5EF4-FFF2-40B4-BE49-F238E27FC236}">
                  <a16:creationId xmlns:a16="http://schemas.microsoft.com/office/drawing/2014/main" id="{BBB103B7-2355-594F-F356-7A25F78D7A21}"/>
                </a:ext>
              </a:extLst>
            </p:cNvPr>
            <p:cNvCxnSpPr>
              <a:cxnSpLocks/>
            </p:cNvCxnSpPr>
            <p:nvPr/>
          </p:nvCxnSpPr>
          <p:spPr>
            <a:xfrm flipV="1">
              <a:off x="2117142" y="4780948"/>
              <a:ext cx="2010784" cy="9072"/>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F533EA8E-509C-ECDF-3841-70F89B287CDC}"/>
                </a:ext>
              </a:extLst>
            </p:cNvPr>
            <p:cNvCxnSpPr>
              <a:cxnSpLocks/>
            </p:cNvCxnSpPr>
            <p:nvPr/>
          </p:nvCxnSpPr>
          <p:spPr>
            <a:xfrm>
              <a:off x="8101315" y="2875449"/>
              <a:ext cx="0" cy="549092"/>
            </a:xfrm>
            <a:prstGeom prst="line">
              <a:avLst/>
            </a:prstGeom>
            <a:ln w="19050">
              <a:solidFill>
                <a:srgbClr val="A2D6D3"/>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BBC2C379-6EA6-D0CC-CF54-BDF58061D1B3}"/>
                </a:ext>
              </a:extLst>
            </p:cNvPr>
            <p:cNvCxnSpPr>
              <a:cxnSpLocks/>
            </p:cNvCxnSpPr>
            <p:nvPr/>
          </p:nvCxnSpPr>
          <p:spPr>
            <a:xfrm flipV="1">
              <a:off x="8116294" y="3423307"/>
              <a:ext cx="2276934" cy="5037"/>
            </a:xfrm>
            <a:prstGeom prst="line">
              <a:avLst/>
            </a:prstGeom>
            <a:ln w="19050">
              <a:solidFill>
                <a:srgbClr val="A2D6D3"/>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uora yhdysviiva 25">
              <a:extLst>
                <a:ext uri="{FF2B5EF4-FFF2-40B4-BE49-F238E27FC236}">
                  <a16:creationId xmlns:a16="http://schemas.microsoft.com/office/drawing/2014/main" id="{6AD8BE87-39FD-ACCE-657A-ADF1B272B15E}"/>
                </a:ext>
              </a:extLst>
            </p:cNvPr>
            <p:cNvCxnSpPr>
              <a:cxnSpLocks/>
            </p:cNvCxnSpPr>
            <p:nvPr/>
          </p:nvCxnSpPr>
          <p:spPr>
            <a:xfrm>
              <a:off x="4662377" y="5436780"/>
              <a:ext cx="0" cy="483688"/>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uora yhdysviiva 26">
              <a:extLst>
                <a:ext uri="{FF2B5EF4-FFF2-40B4-BE49-F238E27FC236}">
                  <a16:creationId xmlns:a16="http://schemas.microsoft.com/office/drawing/2014/main" id="{5D13F1AD-AF20-5DF1-8B29-3CB1E3E84651}"/>
                </a:ext>
              </a:extLst>
            </p:cNvPr>
            <p:cNvCxnSpPr>
              <a:cxnSpLocks/>
            </p:cNvCxnSpPr>
            <p:nvPr/>
          </p:nvCxnSpPr>
          <p:spPr>
            <a:xfrm>
              <a:off x="2616291" y="5920468"/>
              <a:ext cx="2046086" cy="0"/>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uora yhdysviiva 27">
              <a:extLst>
                <a:ext uri="{FF2B5EF4-FFF2-40B4-BE49-F238E27FC236}">
                  <a16:creationId xmlns:a16="http://schemas.microsoft.com/office/drawing/2014/main" id="{93E8E8C3-C2A4-7910-AAA2-F6C3CA7B8293}"/>
                </a:ext>
              </a:extLst>
            </p:cNvPr>
            <p:cNvCxnSpPr>
              <a:cxnSpLocks/>
            </p:cNvCxnSpPr>
            <p:nvPr/>
          </p:nvCxnSpPr>
          <p:spPr>
            <a:xfrm>
              <a:off x="7473612" y="5436780"/>
              <a:ext cx="3625" cy="483688"/>
            </a:xfrm>
            <a:prstGeom prst="line">
              <a:avLst/>
            </a:prstGeom>
            <a:ln w="19050">
              <a:solidFill>
                <a:srgbClr val="A2D6D3"/>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uora yhdysviiva 28">
              <a:extLst>
                <a:ext uri="{FF2B5EF4-FFF2-40B4-BE49-F238E27FC236}">
                  <a16:creationId xmlns:a16="http://schemas.microsoft.com/office/drawing/2014/main" id="{C1343A88-3B25-EAD7-2EDC-0BF7F51AC328}"/>
                </a:ext>
              </a:extLst>
            </p:cNvPr>
            <p:cNvCxnSpPr>
              <a:cxnSpLocks/>
            </p:cNvCxnSpPr>
            <p:nvPr/>
          </p:nvCxnSpPr>
          <p:spPr>
            <a:xfrm flipV="1">
              <a:off x="7467712" y="5915327"/>
              <a:ext cx="2061854" cy="981"/>
            </a:xfrm>
            <a:prstGeom prst="line">
              <a:avLst/>
            </a:prstGeom>
            <a:ln w="19050">
              <a:solidFill>
                <a:srgbClr val="A2D6D3"/>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uora yhdysviiva 29">
              <a:extLst>
                <a:ext uri="{FF2B5EF4-FFF2-40B4-BE49-F238E27FC236}">
                  <a16:creationId xmlns:a16="http://schemas.microsoft.com/office/drawing/2014/main" id="{4030B9AD-A966-52AA-794D-7AE75C99A808}"/>
                </a:ext>
              </a:extLst>
            </p:cNvPr>
            <p:cNvCxnSpPr/>
            <p:nvPr/>
          </p:nvCxnSpPr>
          <p:spPr>
            <a:xfrm>
              <a:off x="7960711" y="4340604"/>
              <a:ext cx="0" cy="426426"/>
            </a:xfrm>
            <a:prstGeom prst="line">
              <a:avLst/>
            </a:prstGeom>
            <a:ln w="19050">
              <a:solidFill>
                <a:srgbClr val="A2D6D3"/>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uora yhdysviiva 30">
              <a:extLst>
                <a:ext uri="{FF2B5EF4-FFF2-40B4-BE49-F238E27FC236}">
                  <a16:creationId xmlns:a16="http://schemas.microsoft.com/office/drawing/2014/main" id="{D6BF2610-7CE7-CC66-B8C5-EF702AC90AA8}"/>
                </a:ext>
              </a:extLst>
            </p:cNvPr>
            <p:cNvCxnSpPr>
              <a:cxnSpLocks/>
            </p:cNvCxnSpPr>
            <p:nvPr/>
          </p:nvCxnSpPr>
          <p:spPr>
            <a:xfrm>
              <a:off x="7954811" y="4780948"/>
              <a:ext cx="2045153" cy="9072"/>
            </a:xfrm>
            <a:prstGeom prst="line">
              <a:avLst/>
            </a:prstGeom>
            <a:ln w="19050">
              <a:solidFill>
                <a:srgbClr val="A2D6D3"/>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0" name="Suora yhdysviiva 39">
            <a:extLst>
              <a:ext uri="{FF2B5EF4-FFF2-40B4-BE49-F238E27FC236}">
                <a16:creationId xmlns:a16="http://schemas.microsoft.com/office/drawing/2014/main" id="{12A69B43-0813-D485-9E08-4D517CFB39B2}"/>
              </a:ext>
            </a:extLst>
          </p:cNvPr>
          <p:cNvCxnSpPr>
            <a:cxnSpLocks/>
          </p:cNvCxnSpPr>
          <p:nvPr/>
        </p:nvCxnSpPr>
        <p:spPr>
          <a:xfrm>
            <a:off x="4638431" y="1834146"/>
            <a:ext cx="944133" cy="1053008"/>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cxnSp>
        <p:nvCxnSpPr>
          <p:cNvPr id="42" name="Suora yhdysviiva 41">
            <a:extLst>
              <a:ext uri="{FF2B5EF4-FFF2-40B4-BE49-F238E27FC236}">
                <a16:creationId xmlns:a16="http://schemas.microsoft.com/office/drawing/2014/main" id="{DDB601DD-4193-D313-3935-BA2C7228DBFD}"/>
              </a:ext>
            </a:extLst>
          </p:cNvPr>
          <p:cNvCxnSpPr>
            <a:cxnSpLocks/>
          </p:cNvCxnSpPr>
          <p:nvPr/>
        </p:nvCxnSpPr>
        <p:spPr>
          <a:xfrm flipV="1">
            <a:off x="2595023" y="1833849"/>
            <a:ext cx="2050612" cy="295"/>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kstiruutu 44">
            <a:extLst>
              <a:ext uri="{FF2B5EF4-FFF2-40B4-BE49-F238E27FC236}">
                <a16:creationId xmlns:a16="http://schemas.microsoft.com/office/drawing/2014/main" id="{6B407216-6E22-1452-81B3-86D7D15FE6DA}"/>
              </a:ext>
            </a:extLst>
          </p:cNvPr>
          <p:cNvSpPr txBox="1"/>
          <p:nvPr/>
        </p:nvSpPr>
        <p:spPr>
          <a:xfrm>
            <a:off x="2455569" y="1254659"/>
            <a:ext cx="231267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Näkyvyys </a:t>
            </a:r>
            <a:r>
              <a:rPr kumimoji="0" lang="fi-FI" sz="1300"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n-ea"/>
                <a:cs typeface="+mn-cs"/>
              </a:rPr>
              <a:t>kotim</a:t>
            </a: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 ja </a:t>
            </a:r>
            <a:r>
              <a:rPr kumimoji="0" lang="fi-FI" sz="1300"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n-ea"/>
                <a:cs typeface="+mn-cs"/>
              </a:rPr>
              <a:t>kv</a:t>
            </a: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 </a:t>
            </a:r>
            <a:b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b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medioissa </a:t>
            </a:r>
            <a:r>
              <a:rPr kumimoji="0" lang="fi-FI" sz="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(ennen, aikana, jälkeen)</a:t>
            </a:r>
          </a:p>
        </p:txBody>
      </p:sp>
      <p:pic>
        <p:nvPicPr>
          <p:cNvPr id="53" name="Kuva 52" descr="Kuva, joka sisältää kohteen teksti, kello, merkki&#10;&#10;Kuvaus luotu automaattisesti">
            <a:extLst>
              <a:ext uri="{FF2B5EF4-FFF2-40B4-BE49-F238E27FC236}">
                <a16:creationId xmlns:a16="http://schemas.microsoft.com/office/drawing/2014/main" id="{2A2C2612-6CCA-4ECD-636C-D7739F44B4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8434" y="3942158"/>
            <a:ext cx="726887" cy="726887"/>
          </a:xfrm>
          <a:prstGeom prst="rect">
            <a:avLst/>
          </a:prstGeom>
        </p:spPr>
      </p:pic>
      <p:pic>
        <p:nvPicPr>
          <p:cNvPr id="58" name="Kuva 57">
            <a:extLst>
              <a:ext uri="{FF2B5EF4-FFF2-40B4-BE49-F238E27FC236}">
                <a16:creationId xmlns:a16="http://schemas.microsoft.com/office/drawing/2014/main" id="{E15304BB-B0E6-26BE-4ADE-C13D80BB6FD1}"/>
              </a:ext>
            </a:extLst>
          </p:cNvPr>
          <p:cNvPicPr>
            <a:picLocks noChangeAspect="1"/>
          </p:cNvPicPr>
          <p:nvPr/>
        </p:nvPicPr>
        <p:blipFill>
          <a:blip r:embed="rId4"/>
          <a:stretch>
            <a:fillRect/>
          </a:stretch>
        </p:blipFill>
        <p:spPr>
          <a:xfrm>
            <a:off x="6421769" y="5613346"/>
            <a:ext cx="684346" cy="727756"/>
          </a:xfrm>
          <a:prstGeom prst="rect">
            <a:avLst/>
          </a:prstGeom>
        </p:spPr>
      </p:pic>
      <p:pic>
        <p:nvPicPr>
          <p:cNvPr id="60" name="Kuva 59">
            <a:extLst>
              <a:ext uri="{FF2B5EF4-FFF2-40B4-BE49-F238E27FC236}">
                <a16:creationId xmlns:a16="http://schemas.microsoft.com/office/drawing/2014/main" id="{26320CBF-A1AC-2D86-A313-5BBDB5ED4151}"/>
              </a:ext>
            </a:extLst>
          </p:cNvPr>
          <p:cNvPicPr>
            <a:picLocks noChangeAspect="1"/>
          </p:cNvPicPr>
          <p:nvPr/>
        </p:nvPicPr>
        <p:blipFill>
          <a:blip r:embed="rId5"/>
          <a:stretch>
            <a:fillRect/>
          </a:stretch>
        </p:blipFill>
        <p:spPr>
          <a:xfrm>
            <a:off x="1324132" y="2465423"/>
            <a:ext cx="836147" cy="822484"/>
          </a:xfrm>
          <a:prstGeom prst="rect">
            <a:avLst/>
          </a:prstGeom>
        </p:spPr>
      </p:pic>
      <p:pic>
        <p:nvPicPr>
          <p:cNvPr id="62" name="Kuva 61">
            <a:extLst>
              <a:ext uri="{FF2B5EF4-FFF2-40B4-BE49-F238E27FC236}">
                <a16:creationId xmlns:a16="http://schemas.microsoft.com/office/drawing/2014/main" id="{4055B396-918C-3316-477C-F7B6002BF8E8}"/>
              </a:ext>
            </a:extLst>
          </p:cNvPr>
          <p:cNvPicPr>
            <a:picLocks noChangeAspect="1"/>
          </p:cNvPicPr>
          <p:nvPr/>
        </p:nvPicPr>
        <p:blipFill>
          <a:blip r:embed="rId6"/>
          <a:stretch>
            <a:fillRect/>
          </a:stretch>
        </p:blipFill>
        <p:spPr>
          <a:xfrm>
            <a:off x="9083089" y="1113850"/>
            <a:ext cx="817419" cy="823216"/>
          </a:xfrm>
          <a:prstGeom prst="rect">
            <a:avLst/>
          </a:prstGeom>
        </p:spPr>
      </p:pic>
      <p:pic>
        <p:nvPicPr>
          <p:cNvPr id="64" name="Kuva 63">
            <a:extLst>
              <a:ext uri="{FF2B5EF4-FFF2-40B4-BE49-F238E27FC236}">
                <a16:creationId xmlns:a16="http://schemas.microsoft.com/office/drawing/2014/main" id="{372DEA40-B934-EEB0-F3D9-20AA1B0CA369}"/>
              </a:ext>
            </a:extLst>
          </p:cNvPr>
          <p:cNvPicPr>
            <a:picLocks noChangeAspect="1"/>
          </p:cNvPicPr>
          <p:nvPr/>
        </p:nvPicPr>
        <p:blipFill>
          <a:blip r:embed="rId7"/>
          <a:stretch>
            <a:fillRect/>
          </a:stretch>
        </p:blipFill>
        <p:spPr>
          <a:xfrm>
            <a:off x="9681713" y="5167685"/>
            <a:ext cx="751404" cy="761422"/>
          </a:xfrm>
          <a:prstGeom prst="rect">
            <a:avLst/>
          </a:prstGeom>
        </p:spPr>
      </p:pic>
      <p:pic>
        <p:nvPicPr>
          <p:cNvPr id="66" name="Kuva 65">
            <a:extLst>
              <a:ext uri="{FF2B5EF4-FFF2-40B4-BE49-F238E27FC236}">
                <a16:creationId xmlns:a16="http://schemas.microsoft.com/office/drawing/2014/main" id="{38905E2F-620A-3DB5-2119-9A117EE1C7D8}"/>
              </a:ext>
            </a:extLst>
          </p:cNvPr>
          <p:cNvPicPr>
            <a:picLocks noChangeAspect="1"/>
          </p:cNvPicPr>
          <p:nvPr/>
        </p:nvPicPr>
        <p:blipFill>
          <a:blip r:embed="rId8"/>
          <a:stretch>
            <a:fillRect/>
          </a:stretch>
        </p:blipFill>
        <p:spPr>
          <a:xfrm>
            <a:off x="10038680" y="3906133"/>
            <a:ext cx="721288" cy="650108"/>
          </a:xfrm>
          <a:prstGeom prst="rect">
            <a:avLst/>
          </a:prstGeom>
        </p:spPr>
      </p:pic>
      <p:pic>
        <p:nvPicPr>
          <p:cNvPr id="39" name="Kuva 38">
            <a:extLst>
              <a:ext uri="{FF2B5EF4-FFF2-40B4-BE49-F238E27FC236}">
                <a16:creationId xmlns:a16="http://schemas.microsoft.com/office/drawing/2014/main" id="{52B06B21-B4B7-4F3E-1AD7-F9ED0945EAAD}"/>
              </a:ext>
            </a:extLst>
          </p:cNvPr>
          <p:cNvPicPr>
            <a:picLocks noChangeAspect="1"/>
          </p:cNvPicPr>
          <p:nvPr/>
        </p:nvPicPr>
        <p:blipFill>
          <a:blip r:embed="rId9"/>
          <a:stretch>
            <a:fillRect/>
          </a:stretch>
        </p:blipFill>
        <p:spPr>
          <a:xfrm>
            <a:off x="1651977" y="1135224"/>
            <a:ext cx="899322" cy="780469"/>
          </a:xfrm>
          <a:prstGeom prst="rect">
            <a:avLst/>
          </a:prstGeom>
        </p:spPr>
      </p:pic>
      <p:cxnSp>
        <p:nvCxnSpPr>
          <p:cNvPr id="38" name="Suora yhdysviiva 37">
            <a:extLst>
              <a:ext uri="{FF2B5EF4-FFF2-40B4-BE49-F238E27FC236}">
                <a16:creationId xmlns:a16="http://schemas.microsoft.com/office/drawing/2014/main" id="{665DE7EE-85C5-34CB-A7F1-362D4F4E670D}"/>
              </a:ext>
            </a:extLst>
          </p:cNvPr>
          <p:cNvCxnSpPr>
            <a:cxnSpLocks/>
          </p:cNvCxnSpPr>
          <p:nvPr/>
        </p:nvCxnSpPr>
        <p:spPr>
          <a:xfrm flipH="1">
            <a:off x="6112185" y="1171257"/>
            <a:ext cx="3950" cy="1667457"/>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sp>
        <p:nvSpPr>
          <p:cNvPr id="43" name="Tekstiruutu 42">
            <a:extLst>
              <a:ext uri="{FF2B5EF4-FFF2-40B4-BE49-F238E27FC236}">
                <a16:creationId xmlns:a16="http://schemas.microsoft.com/office/drawing/2014/main" id="{5ED8D466-00FB-AA1B-9E09-5118A742C433}"/>
              </a:ext>
            </a:extLst>
          </p:cNvPr>
          <p:cNvSpPr txBox="1"/>
          <p:nvPr/>
        </p:nvSpPr>
        <p:spPr>
          <a:xfrm>
            <a:off x="5364816" y="570085"/>
            <a:ext cx="203687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Tunnettuus väestöryhmittäin</a:t>
            </a:r>
          </a:p>
        </p:txBody>
      </p:sp>
      <p:cxnSp>
        <p:nvCxnSpPr>
          <p:cNvPr id="44" name="Suora yhdysviiva 43">
            <a:extLst>
              <a:ext uri="{FF2B5EF4-FFF2-40B4-BE49-F238E27FC236}">
                <a16:creationId xmlns:a16="http://schemas.microsoft.com/office/drawing/2014/main" id="{11FC861B-984A-A2D7-36CD-EC0257C385AA}"/>
              </a:ext>
            </a:extLst>
          </p:cNvPr>
          <p:cNvCxnSpPr>
            <a:cxnSpLocks/>
          </p:cNvCxnSpPr>
          <p:nvPr/>
        </p:nvCxnSpPr>
        <p:spPr>
          <a:xfrm flipV="1">
            <a:off x="5271638" y="1180694"/>
            <a:ext cx="1605395" cy="6624"/>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B533A721-575B-0D29-53EF-E07948C92654}"/>
              </a:ext>
            </a:extLst>
          </p:cNvPr>
          <p:cNvCxnSpPr>
            <a:cxnSpLocks/>
          </p:cNvCxnSpPr>
          <p:nvPr/>
        </p:nvCxnSpPr>
        <p:spPr>
          <a:xfrm flipH="1">
            <a:off x="6116005" y="4100109"/>
            <a:ext cx="3950" cy="1667457"/>
          </a:xfrm>
          <a:prstGeom prst="line">
            <a:avLst/>
          </a:prstGeom>
          <a:ln w="19050">
            <a:solidFill>
              <a:srgbClr val="A2D6D3"/>
            </a:solidFill>
          </a:ln>
        </p:spPr>
        <p:style>
          <a:lnRef idx="1">
            <a:schemeClr val="accent1"/>
          </a:lnRef>
          <a:fillRef idx="0">
            <a:schemeClr val="accent1"/>
          </a:fillRef>
          <a:effectRef idx="0">
            <a:schemeClr val="accent1"/>
          </a:effectRef>
          <a:fontRef idx="minor">
            <a:schemeClr val="tx1"/>
          </a:fontRef>
        </p:style>
      </p:cxnSp>
      <p:sp>
        <p:nvSpPr>
          <p:cNvPr id="88" name="Tekstiruutu 87">
            <a:extLst>
              <a:ext uri="{FF2B5EF4-FFF2-40B4-BE49-F238E27FC236}">
                <a16:creationId xmlns:a16="http://schemas.microsoft.com/office/drawing/2014/main" id="{B21EDC17-20FE-D64E-FC7A-7AA813EF577B}"/>
              </a:ext>
            </a:extLst>
          </p:cNvPr>
          <p:cNvSpPr txBox="1"/>
          <p:nvPr/>
        </p:nvSpPr>
        <p:spPr>
          <a:xfrm>
            <a:off x="5050964" y="5829082"/>
            <a:ext cx="140604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Rahankäyttö paikkakunnalla</a:t>
            </a:r>
          </a:p>
        </p:txBody>
      </p:sp>
      <p:cxnSp>
        <p:nvCxnSpPr>
          <p:cNvPr id="89" name="Suora yhdysviiva 88">
            <a:extLst>
              <a:ext uri="{FF2B5EF4-FFF2-40B4-BE49-F238E27FC236}">
                <a16:creationId xmlns:a16="http://schemas.microsoft.com/office/drawing/2014/main" id="{0B8471F4-881B-1EDA-C750-87992C510AB0}"/>
              </a:ext>
            </a:extLst>
          </p:cNvPr>
          <p:cNvCxnSpPr>
            <a:cxnSpLocks/>
          </p:cNvCxnSpPr>
          <p:nvPr/>
        </p:nvCxnSpPr>
        <p:spPr>
          <a:xfrm>
            <a:off x="5139328" y="6473376"/>
            <a:ext cx="1738503" cy="0"/>
          </a:xfrm>
          <a:prstGeom prst="line">
            <a:avLst/>
          </a:prstGeom>
          <a:ln w="19050">
            <a:solidFill>
              <a:srgbClr val="A2D6D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Kuva 31">
            <a:extLst>
              <a:ext uri="{FF2B5EF4-FFF2-40B4-BE49-F238E27FC236}">
                <a16:creationId xmlns:a16="http://schemas.microsoft.com/office/drawing/2014/main" id="{D82CB9F1-FB1D-589D-71DB-B4D014C6A9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8235" y="2531181"/>
            <a:ext cx="645823" cy="645823"/>
          </a:xfrm>
          <a:prstGeom prst="rect">
            <a:avLst/>
          </a:prstGeom>
        </p:spPr>
      </p:pic>
      <p:pic>
        <p:nvPicPr>
          <p:cNvPr id="34" name="Kuva 33">
            <a:extLst>
              <a:ext uri="{FF2B5EF4-FFF2-40B4-BE49-F238E27FC236}">
                <a16:creationId xmlns:a16="http://schemas.microsoft.com/office/drawing/2014/main" id="{408B02BD-E392-E734-EA13-202D3AD015A0}"/>
              </a:ext>
            </a:extLst>
          </p:cNvPr>
          <p:cNvPicPr>
            <a:picLocks noChangeAspect="1"/>
          </p:cNvPicPr>
          <p:nvPr/>
        </p:nvPicPr>
        <p:blipFill>
          <a:blip r:embed="rId4"/>
          <a:stretch>
            <a:fillRect/>
          </a:stretch>
        </p:blipFill>
        <p:spPr>
          <a:xfrm>
            <a:off x="5022643" y="367420"/>
            <a:ext cx="684346" cy="727756"/>
          </a:xfrm>
          <a:prstGeom prst="rect">
            <a:avLst/>
          </a:prstGeom>
        </p:spPr>
      </p:pic>
      <p:pic>
        <p:nvPicPr>
          <p:cNvPr id="33" name="Kuva 32">
            <a:extLst>
              <a:ext uri="{FF2B5EF4-FFF2-40B4-BE49-F238E27FC236}">
                <a16:creationId xmlns:a16="http://schemas.microsoft.com/office/drawing/2014/main" id="{5E009EF4-B41E-7D12-4641-2307FC858118}"/>
              </a:ext>
            </a:extLst>
          </p:cNvPr>
          <p:cNvPicPr>
            <a:picLocks noChangeAspect="1"/>
          </p:cNvPicPr>
          <p:nvPr/>
        </p:nvPicPr>
        <p:blipFill>
          <a:blip r:embed="rId4"/>
          <a:stretch>
            <a:fillRect/>
          </a:stretch>
        </p:blipFill>
        <p:spPr>
          <a:xfrm>
            <a:off x="2072873" y="5005906"/>
            <a:ext cx="684346" cy="727756"/>
          </a:xfrm>
          <a:prstGeom prst="rect">
            <a:avLst/>
          </a:prstGeom>
        </p:spPr>
      </p:pic>
    </p:spTree>
    <p:extLst>
      <p:ext uri="{BB962C8B-B14F-4D97-AF65-F5344CB8AC3E}">
        <p14:creationId xmlns:p14="http://schemas.microsoft.com/office/powerpoint/2010/main" val="4276917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DE08102-06D9-AE11-5AF1-1CFFF0F22EAB}"/>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1DB4AA5D-DAE7-6139-857D-FA10A688CE8A}"/>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20DE138F-4F0F-39F5-DC8A-4A95476F6079}"/>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B5BD087A-5C08-925C-8130-7C917F32ABF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a:ln>
                  <a:noFill/>
                </a:ln>
                <a:solidFill>
                  <a:srgbClr val="00ACAB"/>
                </a:solidFill>
                <a:effectLst/>
                <a:uLnTx/>
                <a:uFillTx/>
                <a:latin typeface="Avenir Next LT Pro Demi" panose="020B0704020202020204" pitchFamily="34" charset="0"/>
                <a:ea typeface="MS PGothic"/>
                <a:cs typeface="+mj-cs"/>
              </a:rPr>
              <a:t>Tapahtuman suositeltavuus (NPS)</a:t>
            </a:r>
            <a:endParaRPr kumimoji="0" lang="fi-FI" sz="2800" b="0" i="0" u="none" strike="noStrike" kern="1200" cap="none" spc="0" normalizeH="0" baseline="0" noProof="0" dirty="0" err="1">
              <a:ln>
                <a:noFill/>
              </a:ln>
              <a:solidFill>
                <a:srgbClr val="00ACAB"/>
              </a:solidFill>
              <a:effectLst/>
              <a:uLnTx/>
              <a:uFillTx/>
              <a:latin typeface="Avenir Next LT Pro Demi" panose="020B0704020202020204" pitchFamily="34" charset="0"/>
              <a:ea typeface="MS PGothic"/>
              <a:cs typeface="+mj-cs"/>
            </a:endParaRPr>
          </a:p>
        </p:txBody>
      </p:sp>
      <p:sp>
        <p:nvSpPr>
          <p:cNvPr id="11" name="Tekstiruutu 10">
            <a:extLst>
              <a:ext uri="{FF2B5EF4-FFF2-40B4-BE49-F238E27FC236}">
                <a16:creationId xmlns:a16="http://schemas.microsoft.com/office/drawing/2014/main" id="{C81DC555-A1FF-C8BA-CC09-3CE580B8F663}"/>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”Kuinka todennäköisesti suosittelisit tätä tapahtumaa ystävillesi tai tuttavillesi?”</a:t>
            </a:r>
          </a:p>
        </p:txBody>
      </p:sp>
      <p:pic>
        <p:nvPicPr>
          <p:cNvPr id="2" name="Kuva 1">
            <a:extLst>
              <a:ext uri="{FF2B5EF4-FFF2-40B4-BE49-F238E27FC236}">
                <a16:creationId xmlns:a16="http://schemas.microsoft.com/office/drawing/2014/main" id="{BCC8E714-8095-9F5F-97B0-5C0D02FC6CFF}"/>
              </a:ext>
            </a:extLst>
          </p:cNvPr>
          <p:cNvPicPr>
            <a:picLocks noChangeAspect="1"/>
          </p:cNvPicPr>
          <p:nvPr/>
        </p:nvPicPr>
        <p:blipFill>
          <a:blip r:embed="rId4"/>
          <a:stretch>
            <a:fillRect/>
          </a:stretch>
        </p:blipFill>
        <p:spPr>
          <a:xfrm>
            <a:off x="1770739" y="1944453"/>
            <a:ext cx="3711663" cy="4254189"/>
          </a:xfrm>
          <a:prstGeom prst="rect">
            <a:avLst/>
          </a:prstGeom>
        </p:spPr>
      </p:pic>
      <p:pic>
        <p:nvPicPr>
          <p:cNvPr id="5" name="Kuva 4">
            <a:extLst>
              <a:ext uri="{FF2B5EF4-FFF2-40B4-BE49-F238E27FC236}">
                <a16:creationId xmlns:a16="http://schemas.microsoft.com/office/drawing/2014/main" id="{37832E02-FA17-B2CA-AB67-37C8E172681C}"/>
              </a:ext>
            </a:extLst>
          </p:cNvPr>
          <p:cNvPicPr>
            <a:picLocks noChangeAspect="1"/>
          </p:cNvPicPr>
          <p:nvPr/>
        </p:nvPicPr>
        <p:blipFill>
          <a:blip r:embed="rId5"/>
          <a:stretch>
            <a:fillRect/>
          </a:stretch>
        </p:blipFill>
        <p:spPr>
          <a:xfrm>
            <a:off x="5306848" y="1950551"/>
            <a:ext cx="3718280" cy="4247572"/>
          </a:xfrm>
          <a:prstGeom prst="rect">
            <a:avLst/>
          </a:prstGeom>
        </p:spPr>
      </p:pic>
      <p:sp>
        <p:nvSpPr>
          <p:cNvPr id="3" name="Tekstiruutu 9">
            <a:extLst>
              <a:ext uri="{FF2B5EF4-FFF2-40B4-BE49-F238E27FC236}">
                <a16:creationId xmlns:a16="http://schemas.microsoft.com/office/drawing/2014/main" id="{32A9BFA2-BDBA-7186-DC76-15CAE59ECE49}"/>
              </a:ext>
            </a:extLst>
          </p:cNvPr>
          <p:cNvSpPr txBox="1"/>
          <p:nvPr/>
        </p:nvSpPr>
        <p:spPr>
          <a:xfrm>
            <a:off x="9760936" y="83088"/>
            <a:ext cx="2329600" cy="636289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2000" b="1" i="0" u="sng"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NPS-luku </a:t>
            </a:r>
            <a:b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br>
            <a:r>
              <a:rPr kumimoji="0" lang="fi-FI" sz="10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NPS = suosittelijoista (9-10 antaneet) vähennetään arvostelijat (0-6 antaneet). NPS-luku raportoidaan lukuarvona välillä -100 / +100.</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1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Kaikki vastaajat: 	</a:t>
            </a:r>
            <a:r>
              <a:rPr lang="fi-FI" sz="1400" dirty="0">
                <a:solidFill>
                  <a:prstClr val="white"/>
                </a:solidFill>
                <a:latin typeface="Avenir Next LT Pro Light" panose="020B0304020202020204" pitchFamily="34" charset="0"/>
                <a:ea typeface="MS PGothic"/>
              </a:rPr>
              <a:t>70</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Porissa</a:t>
            </a: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asuvat: 	72</a:t>
            </a:r>
          </a:p>
          <a:p>
            <a:pPr marL="0" marR="0" lvl="0" indent="0"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Muualta saapuneet: 	67</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Maksullisesti Porissa maj.:</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74</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Joukkoliikenteellä Poriin </a:t>
            </a:r>
            <a:r>
              <a:rPr lang="fi-FI" sz="1200" dirty="0" err="1">
                <a:solidFill>
                  <a:prstClr val="white"/>
                </a:solidFill>
                <a:latin typeface="Avenir Next LT Pro Light" panose="020B0304020202020204" pitchFamily="34" charset="0"/>
                <a:ea typeface="MS PGothic"/>
              </a:rPr>
              <a:t>matk</a:t>
            </a:r>
            <a:r>
              <a:rPr lang="fi-FI" sz="1200" dirty="0">
                <a:solidFill>
                  <a:prstClr val="white"/>
                </a:solidFill>
                <a:latin typeface="Avenir Next LT Pro Light" panose="020B0304020202020204" pitchFamily="34" charset="0"/>
                <a:ea typeface="MS PGothic"/>
              </a:rPr>
              <a:t>.:</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67</a:t>
            </a:r>
          </a:p>
          <a:p>
            <a:pPr marL="0" marR="0" lvl="0" indent="0" defTabSz="914400" rtl="0" eaLnBrk="1" fontAlgn="auto" latinLnBrk="0" hangingPunct="1">
              <a:lnSpc>
                <a:spcPct val="150000"/>
              </a:lnSpc>
              <a:spcBef>
                <a:spcPts val="0"/>
              </a:spcBef>
              <a:spcAft>
                <a:spcPts val="0"/>
              </a:spcAft>
              <a:buClrTx/>
              <a:buSzTx/>
              <a:buFontTx/>
              <a:buNone/>
              <a:tabLst/>
              <a:defRPr/>
            </a:pPr>
            <a:endParaRPr lang="fi-FI" sz="1200" dirty="0">
              <a:solidFill>
                <a:prstClr val="white"/>
              </a:solidFill>
              <a:latin typeface="Avenir Next LT Pro Light" panose="020B0304020202020204" pitchFamily="34" charset="0"/>
              <a:ea typeface="MS PGothic"/>
            </a:endParaRP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Ensikertalaiset (jääpallon MM-tapahtumassa):</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67</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err="1">
                <a:solidFill>
                  <a:prstClr val="white"/>
                </a:solidFill>
                <a:latin typeface="Avenir Next LT Pro Light" panose="020B0304020202020204" pitchFamily="34" charset="0"/>
                <a:ea typeface="MS PGothic"/>
              </a:rPr>
              <a:t>Väh</a:t>
            </a:r>
            <a:r>
              <a:rPr lang="fi-FI" sz="1200" dirty="0">
                <a:solidFill>
                  <a:prstClr val="white"/>
                </a:solidFill>
                <a:latin typeface="Avenir Next LT Pro Light" panose="020B0304020202020204" pitchFamily="34" charset="0"/>
                <a:ea typeface="MS PGothic"/>
              </a:rPr>
              <a:t>. 3:na vuonna käyneet (jääpallon MM-tapahtumassa):</a:t>
            </a:r>
          </a:p>
          <a:p>
            <a:pPr marL="0" marR="0" lvl="0" indent="0" defTabSz="914400" rtl="0" eaLnBrk="1" fontAlgn="auto" latinLnBrk="0" hangingPunct="1">
              <a:lnSpc>
                <a:spcPct val="150000"/>
              </a:lnSpc>
              <a:spcBef>
                <a:spcPts val="0"/>
              </a:spcBef>
              <a:spcAft>
                <a:spcPts val="0"/>
              </a:spcAft>
              <a:buClrTx/>
              <a:buSzTx/>
              <a:buFontTx/>
              <a:buNone/>
              <a:tabLst/>
              <a:defRPr/>
            </a:pPr>
            <a:r>
              <a:rPr lang="fi-FI" sz="1200" dirty="0">
                <a:solidFill>
                  <a:prstClr val="white"/>
                </a:solidFill>
                <a:latin typeface="Avenir Next LT Pro Light" panose="020B0304020202020204" pitchFamily="34" charset="0"/>
                <a:ea typeface="MS PGothic"/>
              </a:rPr>
              <a:t>80</a:t>
            </a:r>
          </a:p>
        </p:txBody>
      </p:sp>
    </p:spTree>
    <p:extLst>
      <p:ext uri="{BB962C8B-B14F-4D97-AF65-F5344CB8AC3E}">
        <p14:creationId xmlns:p14="http://schemas.microsoft.com/office/powerpoint/2010/main" val="401725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11F51-4282-423B-F450-F45BFE91CE08}"/>
            </a:ext>
          </a:extLst>
        </p:cNvPr>
        <p:cNvGrpSpPr/>
        <p:nvPr/>
      </p:nvGrpSpPr>
      <p:grpSpPr>
        <a:xfrm>
          <a:off x="0" y="0"/>
          <a:ext cx="0" cy="0"/>
          <a:chOff x="0" y="0"/>
          <a:chExt cx="0" cy="0"/>
        </a:xfrm>
      </p:grpSpPr>
      <p:sp>
        <p:nvSpPr>
          <p:cNvPr id="9" name="Suorakulmio 8">
            <a:extLst>
              <a:ext uri="{FF2B5EF4-FFF2-40B4-BE49-F238E27FC236}">
                <a16:creationId xmlns:a16="http://schemas.microsoft.com/office/drawing/2014/main" id="{05CE7C79-0D02-000F-0142-DD6A350C3E7E}"/>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
        <p:nvSpPr>
          <p:cNvPr id="8" name="Otsikko 1">
            <a:extLst>
              <a:ext uri="{FF2B5EF4-FFF2-40B4-BE49-F238E27FC236}">
                <a16:creationId xmlns:a16="http://schemas.microsoft.com/office/drawing/2014/main" id="{C3DF7CF7-9F0D-5F10-299F-D8382371B4D7}"/>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Näkemys tapahtumalipun hinnasta</a:t>
            </a:r>
          </a:p>
        </p:txBody>
      </p:sp>
      <p:sp>
        <p:nvSpPr>
          <p:cNvPr id="11" name="Tekstiruutu 10">
            <a:extLst>
              <a:ext uri="{FF2B5EF4-FFF2-40B4-BE49-F238E27FC236}">
                <a16:creationId xmlns:a16="http://schemas.microsoft.com/office/drawing/2014/main" id="{7A525D40-BF00-491D-0974-0CC38C1D6C5F}"/>
              </a:ext>
            </a:extLst>
          </p:cNvPr>
          <p:cNvSpPr txBox="1"/>
          <p:nvPr/>
        </p:nvSpPr>
        <p:spPr>
          <a:xfrm>
            <a:off x="838200" y="1084094"/>
            <a:ext cx="8605158" cy="307777"/>
          </a:xfrm>
          <a:prstGeom prst="rect">
            <a:avLst/>
          </a:prstGeom>
          <a:noFill/>
        </p:spPr>
        <p:txBody>
          <a:bodyPr wrap="square">
            <a:spAutoFit/>
          </a:bodyPr>
          <a:lstStyle/>
          <a:p>
            <a:pPr lvl="0">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a:t>
            </a:r>
            <a:r>
              <a:rPr lang="fi-FI" sz="1400" i="1" dirty="0">
                <a:solidFill>
                  <a:prstClr val="black">
                    <a:lumMod val="65000"/>
                    <a:lumOff val="35000"/>
                  </a:prstClr>
                </a:solidFill>
                <a:latin typeface="Avenir Next LT Pro Light" panose="020B0304020202020204" pitchFamily="34" charset="0"/>
              </a:rPr>
              <a:t>Oliko tapahtumalippusi hinta mielestäsi…”</a:t>
            </a:r>
            <a:endPar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pic>
        <p:nvPicPr>
          <p:cNvPr id="4" name="Kuva 3">
            <a:extLst>
              <a:ext uri="{FF2B5EF4-FFF2-40B4-BE49-F238E27FC236}">
                <a16:creationId xmlns:a16="http://schemas.microsoft.com/office/drawing/2014/main" id="{07D61B1E-6D71-1350-D6DF-179911E6A9AE}"/>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12" name="Kuva 11">
            <a:extLst>
              <a:ext uri="{FF2B5EF4-FFF2-40B4-BE49-F238E27FC236}">
                <a16:creationId xmlns:a16="http://schemas.microsoft.com/office/drawing/2014/main" id="{72737A21-DC41-C701-1A33-5414D508E7BD}"/>
              </a:ext>
            </a:extLst>
          </p:cNvPr>
          <p:cNvPicPr>
            <a:picLocks noChangeAspect="1"/>
          </p:cNvPicPr>
          <p:nvPr/>
        </p:nvPicPr>
        <p:blipFill>
          <a:blip r:embed="rId4"/>
          <a:stretch>
            <a:fillRect/>
          </a:stretch>
        </p:blipFill>
        <p:spPr>
          <a:xfrm>
            <a:off x="3300491" y="2834456"/>
            <a:ext cx="2456668" cy="2801379"/>
          </a:xfrm>
          <a:prstGeom prst="rect">
            <a:avLst/>
          </a:prstGeom>
        </p:spPr>
      </p:pic>
      <p:pic>
        <p:nvPicPr>
          <p:cNvPr id="13" name="Kuva 12">
            <a:extLst>
              <a:ext uri="{FF2B5EF4-FFF2-40B4-BE49-F238E27FC236}">
                <a16:creationId xmlns:a16="http://schemas.microsoft.com/office/drawing/2014/main" id="{0DBB449A-4089-CF55-46C8-48B21ECF44BC}"/>
              </a:ext>
            </a:extLst>
          </p:cNvPr>
          <p:cNvPicPr>
            <a:picLocks noChangeAspect="1"/>
          </p:cNvPicPr>
          <p:nvPr/>
        </p:nvPicPr>
        <p:blipFill>
          <a:blip r:embed="rId5"/>
          <a:stretch>
            <a:fillRect/>
          </a:stretch>
        </p:blipFill>
        <p:spPr>
          <a:xfrm>
            <a:off x="5437834" y="2834456"/>
            <a:ext cx="2394765" cy="2726057"/>
          </a:xfrm>
          <a:prstGeom prst="rect">
            <a:avLst/>
          </a:prstGeom>
        </p:spPr>
      </p:pic>
      <p:pic>
        <p:nvPicPr>
          <p:cNvPr id="14" name="Kuva 13">
            <a:extLst>
              <a:ext uri="{FF2B5EF4-FFF2-40B4-BE49-F238E27FC236}">
                <a16:creationId xmlns:a16="http://schemas.microsoft.com/office/drawing/2014/main" id="{07BF4BC9-BEE2-5464-7E26-082A6F700404}"/>
              </a:ext>
            </a:extLst>
          </p:cNvPr>
          <p:cNvPicPr>
            <a:picLocks noChangeAspect="1"/>
          </p:cNvPicPr>
          <p:nvPr/>
        </p:nvPicPr>
        <p:blipFill>
          <a:blip r:embed="rId6"/>
          <a:stretch>
            <a:fillRect/>
          </a:stretch>
        </p:blipFill>
        <p:spPr>
          <a:xfrm>
            <a:off x="7633103" y="2796339"/>
            <a:ext cx="2396291" cy="2727793"/>
          </a:xfrm>
          <a:prstGeom prst="rect">
            <a:avLst/>
          </a:prstGeom>
        </p:spPr>
      </p:pic>
      <p:sp>
        <p:nvSpPr>
          <p:cNvPr id="2" name="Tekstiruutu 1">
            <a:extLst>
              <a:ext uri="{FF2B5EF4-FFF2-40B4-BE49-F238E27FC236}">
                <a16:creationId xmlns:a16="http://schemas.microsoft.com/office/drawing/2014/main" id="{CB91AC8C-6593-86A0-D865-C8A9E159DC46}"/>
              </a:ext>
            </a:extLst>
          </p:cNvPr>
          <p:cNvSpPr txBox="1"/>
          <p:nvPr/>
        </p:nvSpPr>
        <p:spPr>
          <a:xfrm>
            <a:off x="9849051" y="1845048"/>
            <a:ext cx="2138744" cy="1348639"/>
          </a:xfrm>
          <a:prstGeom prst="rect">
            <a:avLst/>
          </a:prstGeom>
          <a:noFill/>
        </p:spPr>
        <p:txBody>
          <a:bodyPr wrap="square" rtlCol="0">
            <a:spAutoFit/>
          </a:bodyPr>
          <a:lstStyle/>
          <a:p>
            <a:pPr algn="ctr">
              <a:lnSpc>
                <a:spcPct val="150000"/>
              </a:lnSpc>
              <a:defRPr/>
            </a:pPr>
            <a:r>
              <a:rPr lang="fi-FI" sz="1400" dirty="0">
                <a:solidFill>
                  <a:prstClr val="white"/>
                </a:solidFill>
                <a:latin typeface="Avenir Next LT Pro Light" panose="020B0304020202020204" pitchFamily="34" charset="0"/>
                <a:ea typeface="MS PGothic"/>
              </a:rPr>
              <a:t>97 % vastaajista koki tapahtumalipun hinnan olevan edullinen tai sopiva. </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sp>
        <p:nvSpPr>
          <p:cNvPr id="5" name="Suorakulmio: Pyöristetyt kulmat 4">
            <a:extLst>
              <a:ext uri="{FF2B5EF4-FFF2-40B4-BE49-F238E27FC236}">
                <a16:creationId xmlns:a16="http://schemas.microsoft.com/office/drawing/2014/main" id="{8B0AAB56-7EAB-7ECD-FDB7-36C318E5C78D}"/>
              </a:ext>
            </a:extLst>
          </p:cNvPr>
          <p:cNvSpPr/>
          <p:nvPr/>
        </p:nvSpPr>
        <p:spPr bwMode="auto">
          <a:xfrm>
            <a:off x="465552" y="1937214"/>
            <a:ext cx="2456668" cy="1821985"/>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3" name="Kuva 2">
            <a:extLst>
              <a:ext uri="{FF2B5EF4-FFF2-40B4-BE49-F238E27FC236}">
                <a16:creationId xmlns:a16="http://schemas.microsoft.com/office/drawing/2014/main" id="{71E98D64-E2B9-AA5C-57EE-EFF260C31FCD}"/>
              </a:ext>
            </a:extLst>
          </p:cNvPr>
          <p:cNvPicPr>
            <a:picLocks noChangeAspect="1"/>
          </p:cNvPicPr>
          <p:nvPr/>
        </p:nvPicPr>
        <p:blipFill>
          <a:blip r:embed="rId7"/>
          <a:stretch>
            <a:fillRect/>
          </a:stretch>
        </p:blipFill>
        <p:spPr>
          <a:xfrm>
            <a:off x="114300" y="1937215"/>
            <a:ext cx="3684972" cy="3698620"/>
          </a:xfrm>
          <a:prstGeom prst="rect">
            <a:avLst/>
          </a:prstGeom>
        </p:spPr>
      </p:pic>
    </p:spTree>
    <p:extLst>
      <p:ext uri="{BB962C8B-B14F-4D97-AF65-F5344CB8AC3E}">
        <p14:creationId xmlns:p14="http://schemas.microsoft.com/office/powerpoint/2010/main" val="3646619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41C61B-8D88-9E5B-B504-08B383327C7C}"/>
              </a:ext>
            </a:extLst>
          </p:cNvPr>
          <p:cNvSpPr txBox="1">
            <a:spLocks/>
          </p:cNvSpPr>
          <p:nvPr/>
        </p:nvSpPr>
        <p:spPr>
          <a:xfrm>
            <a:off x="726046" y="593028"/>
            <a:ext cx="10739907"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”Mihin asioihin olit erityisen </a:t>
            </a:r>
            <a:r>
              <a:rPr kumimoji="0" lang="fi-FI" sz="2400" b="0" i="1" u="sng"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tyytyväinen</a:t>
            </a: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 tapahtumavierailussa? </a:t>
            </a:r>
            <a:b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b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 Mainitse lyhyesti 1-3 asiaa”</a:t>
            </a:r>
          </a:p>
        </p:txBody>
      </p:sp>
      <p:sp>
        <p:nvSpPr>
          <p:cNvPr id="5" name="Tekstiruutu 4">
            <a:extLst>
              <a:ext uri="{FF2B5EF4-FFF2-40B4-BE49-F238E27FC236}">
                <a16:creationId xmlns:a16="http://schemas.microsoft.com/office/drawing/2014/main" id="{63600545-7DC7-2A34-DF50-67906D3E1B0A}"/>
              </a:ext>
            </a:extLst>
          </p:cNvPr>
          <p:cNvSpPr txBox="1"/>
          <p:nvPr/>
        </p:nvSpPr>
        <p:spPr>
          <a:xfrm>
            <a:off x="838200" y="6416961"/>
            <a:ext cx="823918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Kaikki avoimet vastaukset toimitettu erikseen.</a:t>
            </a:r>
          </a:p>
        </p:txBody>
      </p:sp>
      <p:sp>
        <p:nvSpPr>
          <p:cNvPr id="7" name="Tekstiruutu 6">
            <a:extLst>
              <a:ext uri="{FF2B5EF4-FFF2-40B4-BE49-F238E27FC236}">
                <a16:creationId xmlns:a16="http://schemas.microsoft.com/office/drawing/2014/main" id="{BDEDB734-1412-86D0-EEEE-0E3C91735023}"/>
              </a:ext>
            </a:extLst>
          </p:cNvPr>
          <p:cNvSpPr txBox="1"/>
          <p:nvPr/>
        </p:nvSpPr>
        <p:spPr>
          <a:xfrm>
            <a:off x="-1" y="0"/>
            <a:ext cx="83112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sng"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Tekoälyllä luotu</a:t>
            </a:r>
            <a:r>
              <a:rPr kumimoji="0" lang="fi-FI" sz="1200"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 tiivistelmä</a:t>
            </a:r>
            <a:r>
              <a:rPr kumimoji="0" lang="fi-FI" sz="1200" b="0" u="none"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 avoimista vastauksista. Huomioithan, että tekoälyn tulkinnoissa voi olla epätarkkuuksia.</a:t>
            </a:r>
          </a:p>
        </p:txBody>
      </p:sp>
      <p:sp>
        <p:nvSpPr>
          <p:cNvPr id="4" name="Tekstiruutu 3">
            <a:extLst>
              <a:ext uri="{FF2B5EF4-FFF2-40B4-BE49-F238E27FC236}">
                <a16:creationId xmlns:a16="http://schemas.microsoft.com/office/drawing/2014/main" id="{7AFB08A8-4C6E-2D0A-4F41-61277AF1D565}"/>
              </a:ext>
            </a:extLst>
          </p:cNvPr>
          <p:cNvSpPr txBox="1"/>
          <p:nvPr/>
        </p:nvSpPr>
        <p:spPr>
          <a:xfrm>
            <a:off x="838200" y="1509710"/>
            <a:ext cx="10902696" cy="4770537"/>
          </a:xfrm>
          <a:prstGeom prst="rect">
            <a:avLst/>
          </a:prstGeom>
          <a:noFill/>
        </p:spPr>
        <p:txBody>
          <a:bodyPr wrap="square">
            <a:spAutoFit/>
          </a:bodyPr>
          <a:lstStyle/>
          <a:p>
            <a:r>
              <a:rPr lang="fi-FI" sz="1600" u="sng" dirty="0">
                <a:latin typeface="Avenir Next LT Pro Light" panose="020B0304020202020204" pitchFamily="34" charset="0"/>
              </a:rPr>
              <a:t>Mainituimmat teemat avoimissa vastauksissa:</a:t>
            </a:r>
          </a:p>
          <a:p>
            <a:pPr marL="342900" indent="-342900">
              <a:buFont typeface="+mj-lt"/>
              <a:buAutoNum type="arabicPeriod"/>
            </a:pPr>
            <a:r>
              <a:rPr lang="fi-FI" sz="1600" b="1" dirty="0">
                <a:latin typeface="Avenir Next LT Pro Light" panose="020B0304020202020204" pitchFamily="34" charset="0"/>
              </a:rPr>
              <a:t>Tunnelma ja ilmapiiri: </a:t>
            </a:r>
            <a:r>
              <a:rPr lang="fi-FI" sz="1600" dirty="0">
                <a:latin typeface="Avenir Next LT Pro Light" panose="020B0304020202020204" pitchFamily="34" charset="0"/>
              </a:rPr>
              <a:t>Tämä oli kenties yleisin maininta vastauksissa. Kävijät kiittelivät tapahtuman hienoa, aitoa ja lämminhenkistä tunnelmaa. Ilmapiiriä kuvailtiin muun muassa nostalgiseksi, yhteisölliseksi ja leppoiseksi.</a:t>
            </a:r>
          </a:p>
          <a:p>
            <a:pPr marL="342900" indent="-342900">
              <a:buFont typeface="+mj-lt"/>
              <a:buAutoNum type="arabicPeriod"/>
            </a:pPr>
            <a:r>
              <a:rPr lang="fi-FI" sz="1600" b="1" dirty="0">
                <a:latin typeface="Avenir Next LT Pro Light" panose="020B0304020202020204" pitchFamily="34" charset="0"/>
              </a:rPr>
              <a:t>Järjestelyjen toimivuus: </a:t>
            </a:r>
            <a:r>
              <a:rPr lang="fi-FI" sz="1600" dirty="0">
                <a:latin typeface="Avenir Next LT Pro Light" panose="020B0304020202020204" pitchFamily="34" charset="0"/>
              </a:rPr>
              <a:t>Yleiset järjestelyt saivat runsaasti kiitosta, ja monet totesivat kaiken toimineen "kuin junan vessa". Kävijät arvostivat sitä, että asiat hoituivat suunnitellusti ja aikataulut pitivät.</a:t>
            </a:r>
          </a:p>
          <a:p>
            <a:pPr marL="342900" indent="-342900">
              <a:buFont typeface="+mj-lt"/>
              <a:buAutoNum type="arabicPeriod"/>
            </a:pPr>
            <a:r>
              <a:rPr lang="fi-FI" sz="1600" b="1" dirty="0">
                <a:latin typeface="Avenir Next LT Pro Light" panose="020B0304020202020204" pitchFamily="34" charset="0"/>
              </a:rPr>
              <a:t>Edullinen hintataso: </a:t>
            </a:r>
            <a:r>
              <a:rPr lang="fi-FI" sz="1600" dirty="0">
                <a:latin typeface="Avenir Next LT Pro Light" panose="020B0304020202020204" pitchFamily="34" charset="0"/>
              </a:rPr>
              <a:t>Sekä pääsylippujen hintoja että kisa-alueen palveluiden hintoja pidettiin kohtuullisina ja "järkiperäisinä". Erityisesti päivälippukonseptia ja edullisia eläkeläishintoja kiiteltiin.</a:t>
            </a:r>
          </a:p>
          <a:p>
            <a:pPr marL="342900" indent="-342900">
              <a:buFont typeface="+mj-lt"/>
              <a:buAutoNum type="arabicPeriod"/>
            </a:pPr>
            <a:r>
              <a:rPr lang="fi-FI" sz="1600" b="1" dirty="0">
                <a:latin typeface="Avenir Next LT Pro Light" panose="020B0304020202020204" pitchFamily="34" charset="0"/>
              </a:rPr>
              <a:t>Saapuminen, pysäköinti ja sijainti: </a:t>
            </a:r>
            <a:r>
              <a:rPr lang="fi-FI" sz="1600" dirty="0">
                <a:latin typeface="Avenir Next LT Pro Light" panose="020B0304020202020204" pitchFamily="34" charset="0"/>
              </a:rPr>
              <a:t>Tapahtumapaikan saavutettavuus oli monelle tärkeää. Vastauksissa korostuivat ilmainen tai helppo pysäköinti, hyvä sijainti lähellä keskustaa sekä sujuvat kulkuyhteydet, kuten bussikuljetukset.</a:t>
            </a:r>
          </a:p>
          <a:p>
            <a:pPr marL="342900" indent="-342900">
              <a:buFont typeface="+mj-lt"/>
              <a:buAutoNum type="arabicPeriod"/>
            </a:pPr>
            <a:r>
              <a:rPr lang="fi-FI" sz="1600" b="1" dirty="0">
                <a:latin typeface="Avenir Next LT Pro Light" panose="020B0304020202020204" pitchFamily="34" charset="0"/>
              </a:rPr>
              <a:t>Palvelut ja ruokatarjonta: </a:t>
            </a:r>
            <a:r>
              <a:rPr lang="fi-FI" sz="1600" dirty="0">
                <a:latin typeface="Avenir Next LT Pro Light" panose="020B0304020202020204" pitchFamily="34" charset="0"/>
              </a:rPr>
              <a:t>Kioskien ja ravintoloiden tarjontaa pidettiin monipuolisena ja laadukkaana. Erityismainintoja saivat muun muassa kuhakeitto, hernekeitto, grillimakkarat ja paikalliset tuotteet. Myös VIP-teltan tarjoilut saivat kehuja.</a:t>
            </a:r>
          </a:p>
          <a:p>
            <a:pPr marL="342900" indent="-342900">
              <a:buFont typeface="+mj-lt"/>
              <a:buAutoNum type="arabicPeriod"/>
            </a:pPr>
            <a:r>
              <a:rPr lang="fi-FI" sz="1600" b="1" dirty="0">
                <a:latin typeface="Avenir Next LT Pro Light" panose="020B0304020202020204" pitchFamily="34" charset="0"/>
              </a:rPr>
              <a:t>Katsomot ja näkyvyys: </a:t>
            </a:r>
            <a:r>
              <a:rPr lang="fi-FI" sz="1600" dirty="0">
                <a:latin typeface="Avenir Next LT Pro Light" panose="020B0304020202020204" pitchFamily="34" charset="0"/>
              </a:rPr>
              <a:t>Katsomojärjestelyjä pidettiin onnistuneina, ja niistä oli hyvä näkyvyys kentälle. Kävijät olivat tyytyväisiä katsomoiden sijoitteluun ja siihen, että tilaa oli riittävästi jopa loppuunmyydyissä otteluissa.</a:t>
            </a:r>
          </a:p>
          <a:p>
            <a:pPr marL="342900" indent="-342900">
              <a:buFont typeface="+mj-lt"/>
              <a:buAutoNum type="arabicPeriod"/>
            </a:pPr>
            <a:r>
              <a:rPr lang="fi-FI" sz="1600" b="1" dirty="0">
                <a:latin typeface="Avenir Next LT Pro Light" panose="020B0304020202020204" pitchFamily="34" charset="0"/>
              </a:rPr>
              <a:t>Henkilökunta ja vapaaehtoiset: </a:t>
            </a:r>
            <a:r>
              <a:rPr lang="fi-FI" sz="1600" dirty="0">
                <a:latin typeface="Avenir Next LT Pro Light" panose="020B0304020202020204" pitchFamily="34" charset="0"/>
              </a:rPr>
              <a:t>Vastauksissa korostui talkooväen ja henkilökunnan ystävällisyys, avuliaisuus ja iloisuus. Ihmisten kohtaaminen ja hyvä asiakaspalvelu nähtiin osana onnistunutta kokonaisuutta.</a:t>
            </a:r>
          </a:p>
          <a:p>
            <a:pPr marL="342900" indent="-342900">
              <a:buFont typeface="+mj-lt"/>
              <a:buAutoNum type="arabicPeriod"/>
            </a:pPr>
            <a:r>
              <a:rPr lang="fi-FI" sz="1600" b="1" dirty="0">
                <a:latin typeface="Avenir Next LT Pro Light" panose="020B0304020202020204" pitchFamily="34" charset="0"/>
              </a:rPr>
              <a:t>Sujuvuus ja jonottomuus: </a:t>
            </a:r>
            <a:r>
              <a:rPr lang="fi-FI" sz="1600" dirty="0">
                <a:latin typeface="Avenir Next LT Pro Light" panose="020B0304020202020204" pitchFamily="34" charset="0"/>
              </a:rPr>
              <a:t>Kävijät olivat erittäin tyytyväisiä siihen, ettei tapahtumassa tarvinnut jonottaa pitkään esimerkiksi sisäänpääsyssä tai ruokapisteillä. Toimintojen sujuvuus ja "helppokäyttöisyys" tekivät vierailusta miellyttävän.</a:t>
            </a:r>
          </a:p>
        </p:txBody>
      </p:sp>
    </p:spTree>
    <p:extLst>
      <p:ext uri="{BB962C8B-B14F-4D97-AF65-F5344CB8AC3E}">
        <p14:creationId xmlns:p14="http://schemas.microsoft.com/office/powerpoint/2010/main" val="126132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C2E3-C393-BF63-C4D8-DD51DDFB4DEE}"/>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F26DDFCE-5BAB-AC69-2EE3-A7259E5DF5EF}"/>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E5763EB-1FF7-DBAF-D022-BE3492D190A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0" name="Otsikko 1">
            <a:extLst>
              <a:ext uri="{FF2B5EF4-FFF2-40B4-BE49-F238E27FC236}">
                <a16:creationId xmlns:a16="http://schemas.microsoft.com/office/drawing/2014/main" id="{3CDFE4F8-EE4C-5770-48D0-19C8DD1C15B2}"/>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Tyytyväisyys tapahtumaan</a:t>
            </a:r>
            <a:endParaRPr lang="fi-FI" sz="1800" dirty="0">
              <a:solidFill>
                <a:schemeClr val="tx1">
                  <a:lumMod val="65000"/>
                  <a:lumOff val="35000"/>
                </a:schemeClr>
              </a:solidFill>
              <a:latin typeface="Avenir Next LT Pro" panose="020B0504020202020204" pitchFamily="34" charset="0"/>
            </a:endParaRPr>
          </a:p>
        </p:txBody>
      </p:sp>
      <p:sp>
        <p:nvSpPr>
          <p:cNvPr id="3" name="Tekstiruutu 2">
            <a:extLst>
              <a:ext uri="{FF2B5EF4-FFF2-40B4-BE49-F238E27FC236}">
                <a16:creationId xmlns:a16="http://schemas.microsoft.com/office/drawing/2014/main" id="{88B53077-4DE4-792B-177D-F26389EBF9C6}"/>
              </a:ext>
            </a:extLst>
          </p:cNvPr>
          <p:cNvSpPr txBox="1"/>
          <p:nvPr/>
        </p:nvSpPr>
        <p:spPr>
          <a:xfrm>
            <a:off x="9849051" y="1845048"/>
            <a:ext cx="2138744" cy="3610797"/>
          </a:xfrm>
          <a:prstGeom prst="rect">
            <a:avLst/>
          </a:prstGeom>
          <a:noFill/>
        </p:spPr>
        <p:txBody>
          <a:bodyPr wrap="square" rtlCol="0">
            <a:spAutoFit/>
          </a:bodyPr>
          <a:lstStyle/>
          <a:p>
            <a:pPr algn="ctr">
              <a:lnSpc>
                <a:spcPct val="150000"/>
              </a:lnSpc>
              <a:defRPr/>
            </a:pPr>
            <a:r>
              <a:rPr lang="fi-FI" sz="1400" dirty="0">
                <a:solidFill>
                  <a:prstClr val="white"/>
                </a:solidFill>
                <a:latin typeface="Avenir Next LT Pro Light" panose="020B0304020202020204" pitchFamily="34" charset="0"/>
                <a:ea typeface="MS PGothic"/>
              </a:rPr>
              <a:t>Vastaajista 93 % oli tyytyväisiä tunnelmaan tapahtumassa.</a:t>
            </a:r>
          </a:p>
          <a:p>
            <a:pPr algn="ctr">
              <a:lnSpc>
                <a:spcPct val="150000"/>
              </a:lnSpc>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algn="ctr">
              <a:lnSpc>
                <a:spcPct val="150000"/>
              </a:lnSpc>
              <a:defRPr/>
            </a:pPr>
            <a:endParaRPr lang="fi-FI" sz="1400" dirty="0">
              <a:solidFill>
                <a:prstClr val="white"/>
              </a:solidFill>
              <a:latin typeface="Avenir Next LT Pro Light" panose="020B0304020202020204" pitchFamily="34" charset="0"/>
              <a:ea typeface="MS PGothic"/>
            </a:endParaRPr>
          </a:p>
          <a:p>
            <a:pPr algn="ctr">
              <a:lnSpc>
                <a:spcPct val="150000"/>
              </a:lnSpc>
              <a:defRPr/>
            </a:pPr>
            <a:endParaRPr lang="fi-FI" sz="1400" dirty="0">
              <a:solidFill>
                <a:prstClr val="white"/>
              </a:solidFill>
              <a:latin typeface="Avenir Next LT Pro Light" panose="020B0304020202020204" pitchFamily="34" charset="0"/>
              <a:ea typeface="MS PGothic"/>
            </a:endParaRPr>
          </a:p>
          <a:p>
            <a:pPr algn="ctr">
              <a:lnSpc>
                <a:spcPct val="150000"/>
              </a:lnSpc>
              <a:defRPr/>
            </a:pPr>
            <a:endParaRPr lang="fi-FI" sz="1400" dirty="0">
              <a:solidFill>
                <a:prstClr val="white"/>
              </a:solidFill>
              <a:latin typeface="Avenir Next LT Pro Light" panose="020B0304020202020204" pitchFamily="34" charset="0"/>
              <a:ea typeface="MS PGothic"/>
            </a:endParaRPr>
          </a:p>
          <a:p>
            <a:pPr algn="ctr">
              <a:lnSpc>
                <a:spcPct val="150000"/>
              </a:lnSpc>
              <a:defRPr/>
            </a:pPr>
            <a:endParaRPr lang="fi-FI" sz="1400" dirty="0">
              <a:solidFill>
                <a:prstClr val="white"/>
              </a:solidFill>
              <a:latin typeface="Avenir Next LT Pro Light" panose="020B0304020202020204" pitchFamily="34" charset="0"/>
              <a:ea typeface="MS PGothic"/>
            </a:endParaRPr>
          </a:p>
          <a:p>
            <a:pPr algn="ctr">
              <a:lnSpc>
                <a:spcPct val="150000"/>
              </a:lnSpc>
              <a:defRPr/>
            </a:pPr>
            <a:endParaRPr lang="fi-FI" sz="1400" dirty="0">
              <a:solidFill>
                <a:prstClr val="white"/>
              </a:solidFill>
              <a:latin typeface="Avenir Next LT Pro Light" panose="020B0304020202020204" pitchFamily="34" charset="0"/>
              <a:ea typeface="MS PGothic"/>
            </a:endParaRPr>
          </a:p>
          <a:p>
            <a:pPr algn="ctr">
              <a:lnSpc>
                <a:spcPct val="150000"/>
              </a:lnSpc>
              <a:defRPr/>
            </a:pPr>
            <a:endParaRPr lang="fi-FI" sz="1400" dirty="0">
              <a:solidFill>
                <a:prstClr val="white"/>
              </a:solidFill>
              <a:latin typeface="Avenir Next LT Pro Light" panose="020B0304020202020204" pitchFamily="34" charset="0"/>
              <a:ea typeface="MS PGothic"/>
            </a:endParaRPr>
          </a:p>
          <a:p>
            <a:pPr algn="ctr">
              <a:lnSpc>
                <a:spcPct val="150000"/>
              </a:lnSpc>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(Esteettömyys N=23)</a:t>
            </a:r>
          </a:p>
        </p:txBody>
      </p:sp>
      <p:pic>
        <p:nvPicPr>
          <p:cNvPr id="5" name="Kuva 4">
            <a:extLst>
              <a:ext uri="{FF2B5EF4-FFF2-40B4-BE49-F238E27FC236}">
                <a16:creationId xmlns:a16="http://schemas.microsoft.com/office/drawing/2014/main" id="{541CE2FC-411E-3B4B-C383-10ACF4138FE5}"/>
              </a:ext>
            </a:extLst>
          </p:cNvPr>
          <p:cNvPicPr>
            <a:picLocks noChangeAspect="1"/>
          </p:cNvPicPr>
          <p:nvPr/>
        </p:nvPicPr>
        <p:blipFill>
          <a:blip r:embed="rId4"/>
          <a:stretch>
            <a:fillRect/>
          </a:stretch>
        </p:blipFill>
        <p:spPr>
          <a:xfrm>
            <a:off x="525413" y="1845048"/>
            <a:ext cx="8474174" cy="3913971"/>
          </a:xfrm>
          <a:prstGeom prst="rect">
            <a:avLst/>
          </a:prstGeom>
        </p:spPr>
      </p:pic>
    </p:spTree>
    <p:extLst>
      <p:ext uri="{BB962C8B-B14F-4D97-AF65-F5344CB8AC3E}">
        <p14:creationId xmlns:p14="http://schemas.microsoft.com/office/powerpoint/2010/main" val="253578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30B5-D23D-746B-CCFF-2190C8CBEA46}"/>
            </a:ext>
          </a:extLst>
        </p:cNvPr>
        <p:cNvGrpSpPr/>
        <p:nvPr/>
      </p:nvGrpSpPr>
      <p:grpSpPr>
        <a:xfrm>
          <a:off x="0" y="0"/>
          <a:ext cx="0" cy="0"/>
          <a:chOff x="0" y="0"/>
          <a:chExt cx="0" cy="0"/>
        </a:xfrm>
      </p:grpSpPr>
      <p:sp>
        <p:nvSpPr>
          <p:cNvPr id="9" name="Suorakulmio 8">
            <a:extLst>
              <a:ext uri="{FF2B5EF4-FFF2-40B4-BE49-F238E27FC236}">
                <a16:creationId xmlns:a16="http://schemas.microsoft.com/office/drawing/2014/main" id="{5781DEAB-B4D8-BBEB-7221-1F3CCDC04C87}"/>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
        <p:nvSpPr>
          <p:cNvPr id="8" name="Otsikko 1">
            <a:extLst>
              <a:ext uri="{FF2B5EF4-FFF2-40B4-BE49-F238E27FC236}">
                <a16:creationId xmlns:a16="http://schemas.microsoft.com/office/drawing/2014/main" id="{BFE4E9D6-07ED-3926-540D-99F94499A9BE}"/>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Liikuntarajoite</a:t>
            </a:r>
          </a:p>
        </p:txBody>
      </p:sp>
      <p:sp>
        <p:nvSpPr>
          <p:cNvPr id="11" name="Tekstiruutu 10">
            <a:extLst>
              <a:ext uri="{FF2B5EF4-FFF2-40B4-BE49-F238E27FC236}">
                <a16:creationId xmlns:a16="http://schemas.microsoft.com/office/drawing/2014/main" id="{0752A457-8EEB-381F-7247-A7F008AE0466}"/>
              </a:ext>
            </a:extLst>
          </p:cNvPr>
          <p:cNvSpPr txBox="1"/>
          <p:nvPr/>
        </p:nvSpPr>
        <p:spPr>
          <a:xfrm>
            <a:off x="838200" y="1084094"/>
            <a:ext cx="86051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”Onko sinulla tai seurueesi jäsenellä liikuntarajoite tai muu saavutettavuuteen vaikuttava rajoite, joka on syytä ottaa huomioon tapahtumissa vieraillessa?”</a:t>
            </a:r>
          </a:p>
        </p:txBody>
      </p:sp>
      <p:pic>
        <p:nvPicPr>
          <p:cNvPr id="4" name="Kuva 3">
            <a:extLst>
              <a:ext uri="{FF2B5EF4-FFF2-40B4-BE49-F238E27FC236}">
                <a16:creationId xmlns:a16="http://schemas.microsoft.com/office/drawing/2014/main" id="{6FDDF74D-84C3-F5EE-8F51-306142BAC404}"/>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5" name="Tekstiruutu 4">
            <a:extLst>
              <a:ext uri="{FF2B5EF4-FFF2-40B4-BE49-F238E27FC236}">
                <a16:creationId xmlns:a16="http://schemas.microsoft.com/office/drawing/2014/main" id="{66E01A06-7644-7ED9-8F7C-F7615EF67212}"/>
              </a:ext>
            </a:extLst>
          </p:cNvPr>
          <p:cNvSpPr txBox="1"/>
          <p:nvPr/>
        </p:nvSpPr>
        <p:spPr>
          <a:xfrm>
            <a:off x="9849051" y="1845048"/>
            <a:ext cx="2138744" cy="1994970"/>
          </a:xfrm>
          <a:prstGeom prst="rect">
            <a:avLst/>
          </a:prstGeom>
          <a:noFill/>
        </p:spPr>
        <p:txBody>
          <a:bodyPr wrap="square" rtlCol="0">
            <a:spAutoFit/>
          </a:bodyPr>
          <a:lstStyle/>
          <a:p>
            <a:pPr algn="ctr">
              <a:lnSpc>
                <a:spcPct val="150000"/>
              </a:lnSpc>
              <a:defRPr/>
            </a:pPr>
            <a:r>
              <a:rPr lang="fi-FI" sz="1400" dirty="0">
                <a:solidFill>
                  <a:prstClr val="white"/>
                </a:solidFill>
                <a:latin typeface="Avenir Next LT Pro Light" panose="020B0304020202020204" pitchFamily="34" charset="0"/>
                <a:ea typeface="MS PGothic"/>
              </a:rPr>
              <a:t>Edellisen dian tyytyväisyys esteettömyyteen on kysytty vain jos seurueessa henkilö, jolla liikuntarajoite.</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pic>
        <p:nvPicPr>
          <p:cNvPr id="2" name="Kuva 1">
            <a:extLst>
              <a:ext uri="{FF2B5EF4-FFF2-40B4-BE49-F238E27FC236}">
                <a16:creationId xmlns:a16="http://schemas.microsoft.com/office/drawing/2014/main" id="{7E7B5A8D-C320-973F-2D4B-641229527E2A}"/>
              </a:ext>
            </a:extLst>
          </p:cNvPr>
          <p:cNvPicPr>
            <a:picLocks noChangeAspect="1"/>
          </p:cNvPicPr>
          <p:nvPr/>
        </p:nvPicPr>
        <p:blipFill>
          <a:blip r:embed="rId4"/>
          <a:stretch>
            <a:fillRect/>
          </a:stretch>
        </p:blipFill>
        <p:spPr>
          <a:xfrm>
            <a:off x="1584810" y="2109892"/>
            <a:ext cx="3462828" cy="3664014"/>
          </a:xfrm>
          <a:prstGeom prst="rect">
            <a:avLst/>
          </a:prstGeom>
        </p:spPr>
      </p:pic>
      <p:pic>
        <p:nvPicPr>
          <p:cNvPr id="7" name="Kuva 6">
            <a:extLst>
              <a:ext uri="{FF2B5EF4-FFF2-40B4-BE49-F238E27FC236}">
                <a16:creationId xmlns:a16="http://schemas.microsoft.com/office/drawing/2014/main" id="{10FB1870-501C-EC9F-56C0-D8ECCA9DC0DB}"/>
              </a:ext>
            </a:extLst>
          </p:cNvPr>
          <p:cNvPicPr>
            <a:picLocks noChangeAspect="1"/>
          </p:cNvPicPr>
          <p:nvPr/>
        </p:nvPicPr>
        <p:blipFill>
          <a:blip r:embed="rId5"/>
          <a:stretch>
            <a:fillRect/>
          </a:stretch>
        </p:blipFill>
        <p:spPr>
          <a:xfrm>
            <a:off x="5047638" y="1956190"/>
            <a:ext cx="3212870" cy="3767655"/>
          </a:xfrm>
          <a:prstGeom prst="rect">
            <a:avLst/>
          </a:prstGeom>
        </p:spPr>
      </p:pic>
    </p:spTree>
    <p:extLst>
      <p:ext uri="{BB962C8B-B14F-4D97-AF65-F5344CB8AC3E}">
        <p14:creationId xmlns:p14="http://schemas.microsoft.com/office/powerpoint/2010/main" val="1635826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2F89E9-CE1B-6A82-5FD4-1926CDB3EF02}"/>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E4B91880-EDCA-9AF0-C952-19A5D8973F09}"/>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681DD768-8087-DB39-9E09-9F4F7A373F23}"/>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0" name="Otsikko 1">
            <a:extLst>
              <a:ext uri="{FF2B5EF4-FFF2-40B4-BE49-F238E27FC236}">
                <a16:creationId xmlns:a16="http://schemas.microsoft.com/office/drawing/2014/main" id="{48EE2597-2476-EEBB-DF37-E5E660976FB5}"/>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Tyytyväisyys tapahtumaan</a:t>
            </a:r>
            <a:endParaRPr lang="fi-FI" sz="1800" dirty="0">
              <a:solidFill>
                <a:schemeClr val="tx1">
                  <a:lumMod val="65000"/>
                  <a:lumOff val="35000"/>
                </a:schemeClr>
              </a:solidFill>
              <a:latin typeface="Avenir Next LT Pro" panose="020B0504020202020204" pitchFamily="34" charset="0"/>
            </a:endParaRPr>
          </a:p>
        </p:txBody>
      </p:sp>
      <p:pic>
        <p:nvPicPr>
          <p:cNvPr id="2" name="Kuva 1">
            <a:extLst>
              <a:ext uri="{FF2B5EF4-FFF2-40B4-BE49-F238E27FC236}">
                <a16:creationId xmlns:a16="http://schemas.microsoft.com/office/drawing/2014/main" id="{B70922B6-5D82-C579-D16D-B1B648112DED}"/>
              </a:ext>
            </a:extLst>
          </p:cNvPr>
          <p:cNvPicPr>
            <a:picLocks noChangeAspect="1"/>
          </p:cNvPicPr>
          <p:nvPr/>
        </p:nvPicPr>
        <p:blipFill>
          <a:blip r:embed="rId4"/>
          <a:stretch>
            <a:fillRect/>
          </a:stretch>
        </p:blipFill>
        <p:spPr>
          <a:xfrm>
            <a:off x="725057" y="1587805"/>
            <a:ext cx="8474174" cy="4669941"/>
          </a:xfrm>
          <a:prstGeom prst="rect">
            <a:avLst/>
          </a:prstGeom>
        </p:spPr>
      </p:pic>
    </p:spTree>
    <p:extLst>
      <p:ext uri="{BB962C8B-B14F-4D97-AF65-F5344CB8AC3E}">
        <p14:creationId xmlns:p14="http://schemas.microsoft.com/office/powerpoint/2010/main" val="2523951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2F89E9-CE1B-6A82-5FD4-1926CDB3EF02}"/>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E4B91880-EDCA-9AF0-C952-19A5D8973F09}"/>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681DD768-8087-DB39-9E09-9F4F7A373F23}"/>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0" name="Otsikko 1">
            <a:extLst>
              <a:ext uri="{FF2B5EF4-FFF2-40B4-BE49-F238E27FC236}">
                <a16:creationId xmlns:a16="http://schemas.microsoft.com/office/drawing/2014/main" id="{48EE2597-2476-EEBB-DF37-E5E660976FB5}"/>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Tyytyväisyys tapahtumaan</a:t>
            </a:r>
            <a:endParaRPr lang="fi-FI" sz="1800" dirty="0">
              <a:solidFill>
                <a:schemeClr val="tx1">
                  <a:lumMod val="65000"/>
                  <a:lumOff val="35000"/>
                </a:schemeClr>
              </a:solidFill>
              <a:latin typeface="Avenir Next LT Pro" panose="020B0504020202020204" pitchFamily="34" charset="0"/>
            </a:endParaRPr>
          </a:p>
        </p:txBody>
      </p:sp>
      <p:pic>
        <p:nvPicPr>
          <p:cNvPr id="2" name="Kuva 1">
            <a:extLst>
              <a:ext uri="{FF2B5EF4-FFF2-40B4-BE49-F238E27FC236}">
                <a16:creationId xmlns:a16="http://schemas.microsoft.com/office/drawing/2014/main" id="{9BFD5087-6F3C-951D-7672-80C4BF0E04DB}"/>
              </a:ext>
            </a:extLst>
          </p:cNvPr>
          <p:cNvPicPr>
            <a:picLocks noChangeAspect="1"/>
          </p:cNvPicPr>
          <p:nvPr/>
        </p:nvPicPr>
        <p:blipFill>
          <a:blip r:embed="rId4"/>
          <a:stretch>
            <a:fillRect/>
          </a:stretch>
        </p:blipFill>
        <p:spPr>
          <a:xfrm>
            <a:off x="734201" y="1523611"/>
            <a:ext cx="8474174" cy="4669941"/>
          </a:xfrm>
          <a:prstGeom prst="rect">
            <a:avLst/>
          </a:prstGeom>
        </p:spPr>
      </p:pic>
    </p:spTree>
    <p:extLst>
      <p:ext uri="{BB962C8B-B14F-4D97-AF65-F5344CB8AC3E}">
        <p14:creationId xmlns:p14="http://schemas.microsoft.com/office/powerpoint/2010/main" val="103150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9FE44B5-34FB-C6D0-4971-FE371979C760}"/>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AB8993F4-9572-FFC0-4AFD-FCFC45AD26A5}"/>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BA604D0F-6313-D772-396D-C9BCFEEA5A10}"/>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0" name="Otsikko 1">
            <a:extLst>
              <a:ext uri="{FF2B5EF4-FFF2-40B4-BE49-F238E27FC236}">
                <a16:creationId xmlns:a16="http://schemas.microsoft.com/office/drawing/2014/main" id="{ACE717E7-088B-882A-3D84-D65FFA23495F}"/>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Tyytyväisyys tapahtumaan</a:t>
            </a:r>
            <a:endParaRPr lang="fi-FI" sz="1800" dirty="0">
              <a:solidFill>
                <a:schemeClr val="tx1">
                  <a:lumMod val="65000"/>
                  <a:lumOff val="35000"/>
                </a:schemeClr>
              </a:solidFill>
              <a:latin typeface="Avenir Next LT Pro" panose="020B0504020202020204" pitchFamily="34" charset="0"/>
            </a:endParaRPr>
          </a:p>
        </p:txBody>
      </p:sp>
      <p:pic>
        <p:nvPicPr>
          <p:cNvPr id="3" name="Kuva 2">
            <a:extLst>
              <a:ext uri="{FF2B5EF4-FFF2-40B4-BE49-F238E27FC236}">
                <a16:creationId xmlns:a16="http://schemas.microsoft.com/office/drawing/2014/main" id="{6F828266-310A-7E8A-FF72-DE1FB51F80D7}"/>
              </a:ext>
            </a:extLst>
          </p:cNvPr>
          <p:cNvPicPr>
            <a:picLocks noChangeAspect="1"/>
          </p:cNvPicPr>
          <p:nvPr/>
        </p:nvPicPr>
        <p:blipFill>
          <a:blip r:embed="rId4"/>
          <a:stretch>
            <a:fillRect/>
          </a:stretch>
        </p:blipFill>
        <p:spPr>
          <a:xfrm>
            <a:off x="597041" y="1414069"/>
            <a:ext cx="8474174" cy="4669941"/>
          </a:xfrm>
          <a:prstGeom prst="rect">
            <a:avLst/>
          </a:prstGeom>
        </p:spPr>
      </p:pic>
    </p:spTree>
    <p:extLst>
      <p:ext uri="{BB962C8B-B14F-4D97-AF65-F5344CB8AC3E}">
        <p14:creationId xmlns:p14="http://schemas.microsoft.com/office/powerpoint/2010/main" val="130085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6798-339E-3056-CFD1-58F91C52B15A}"/>
            </a:ext>
          </a:extLst>
        </p:cNvPr>
        <p:cNvGrpSpPr/>
        <p:nvPr/>
      </p:nvGrpSpPr>
      <p:grpSpPr>
        <a:xfrm>
          <a:off x="0" y="0"/>
          <a:ext cx="0" cy="0"/>
          <a:chOff x="0" y="0"/>
          <a:chExt cx="0" cy="0"/>
        </a:xfrm>
      </p:grpSpPr>
      <p:sp>
        <p:nvSpPr>
          <p:cNvPr id="9" name="Suorakulmio 8">
            <a:extLst>
              <a:ext uri="{FF2B5EF4-FFF2-40B4-BE49-F238E27FC236}">
                <a16:creationId xmlns:a16="http://schemas.microsoft.com/office/drawing/2014/main" id="{FA56C156-112A-7B37-50D2-CF446D22FDCD}"/>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
        <p:nvSpPr>
          <p:cNvPr id="8" name="Otsikko 1">
            <a:extLst>
              <a:ext uri="{FF2B5EF4-FFF2-40B4-BE49-F238E27FC236}">
                <a16:creationId xmlns:a16="http://schemas.microsoft.com/office/drawing/2014/main" id="{05124389-8C0C-7566-2310-14F5C56896D6}"/>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VIP-palvelut</a:t>
            </a:r>
          </a:p>
        </p:txBody>
      </p:sp>
      <p:sp>
        <p:nvSpPr>
          <p:cNvPr id="11" name="Tekstiruutu 10">
            <a:extLst>
              <a:ext uri="{FF2B5EF4-FFF2-40B4-BE49-F238E27FC236}">
                <a16:creationId xmlns:a16="http://schemas.microsoft.com/office/drawing/2014/main" id="{9D12DD08-2D43-8F56-D944-1C1F8D91C72A}"/>
              </a:ext>
            </a:extLst>
          </p:cNvPr>
          <p:cNvSpPr txBox="1"/>
          <p:nvPr/>
        </p:nvSpPr>
        <p:spPr>
          <a:xfrm>
            <a:off x="838200" y="1084094"/>
            <a:ext cx="8605158" cy="307777"/>
          </a:xfrm>
          <a:prstGeom prst="rect">
            <a:avLst/>
          </a:prstGeom>
          <a:noFill/>
        </p:spPr>
        <p:txBody>
          <a:bodyPr wrap="square">
            <a:spAutoFit/>
          </a:bodyPr>
          <a:lstStyle/>
          <a:p>
            <a:pPr lvl="0">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a:t>
            </a:r>
            <a:r>
              <a:rPr lang="fi-FI" sz="1400" i="1" dirty="0">
                <a:solidFill>
                  <a:prstClr val="black">
                    <a:lumMod val="65000"/>
                    <a:lumOff val="35000"/>
                  </a:prstClr>
                </a:solidFill>
                <a:latin typeface="Avenir Next LT Pro Light" panose="020B0304020202020204" pitchFamily="34" charset="0"/>
              </a:rPr>
              <a:t>Kuinka tyytyväinen olit tapahtuman VIP-palveluihin kokonaisuutena?”</a:t>
            </a:r>
            <a:endPar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pic>
        <p:nvPicPr>
          <p:cNvPr id="4" name="Kuva 3">
            <a:extLst>
              <a:ext uri="{FF2B5EF4-FFF2-40B4-BE49-F238E27FC236}">
                <a16:creationId xmlns:a16="http://schemas.microsoft.com/office/drawing/2014/main" id="{AA3D6DF7-B1C7-28BF-4192-957DCDFC2D69}"/>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3" name="Kuva 2">
            <a:extLst>
              <a:ext uri="{FF2B5EF4-FFF2-40B4-BE49-F238E27FC236}">
                <a16:creationId xmlns:a16="http://schemas.microsoft.com/office/drawing/2014/main" id="{00F45A3D-88ED-C0A7-0B61-272978996EDF}"/>
              </a:ext>
            </a:extLst>
          </p:cNvPr>
          <p:cNvPicPr>
            <a:picLocks noChangeAspect="1"/>
          </p:cNvPicPr>
          <p:nvPr/>
        </p:nvPicPr>
        <p:blipFill>
          <a:blip r:embed="rId4"/>
          <a:stretch>
            <a:fillRect/>
          </a:stretch>
        </p:blipFill>
        <p:spPr>
          <a:xfrm>
            <a:off x="2782664" y="1937215"/>
            <a:ext cx="4651407" cy="4156082"/>
          </a:xfrm>
          <a:prstGeom prst="rect">
            <a:avLst/>
          </a:prstGeom>
        </p:spPr>
      </p:pic>
    </p:spTree>
    <p:extLst>
      <p:ext uri="{BB962C8B-B14F-4D97-AF65-F5344CB8AC3E}">
        <p14:creationId xmlns:p14="http://schemas.microsoft.com/office/powerpoint/2010/main" val="4237502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4AF62254-94C9-A00E-9394-991DA5B0D5D7}"/>
              </a:ext>
            </a:extLst>
          </p:cNvPr>
          <p:cNvSpPr txBox="1">
            <a:spLocks/>
          </p:cNvSpPr>
          <p:nvPr/>
        </p:nvSpPr>
        <p:spPr>
          <a:xfrm>
            <a:off x="838199" y="364993"/>
            <a:ext cx="10739907" cy="1006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t>
            </a:r>
            <a:r>
              <a:rPr lang="fi-FI" sz="2400" i="1" dirty="0">
                <a:solidFill>
                  <a:srgbClr val="00ACAB"/>
                </a:solidFill>
                <a:latin typeface="Avenir Next LT Pro Demi" panose="020B0704020202020204" pitchFamily="34" charset="0"/>
              </a:rPr>
              <a:t>Kehitysehdotuksia VIP-palveluihin”</a:t>
            </a:r>
            <a:endPar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endParaRPr>
          </a:p>
        </p:txBody>
      </p:sp>
      <p:sp>
        <p:nvSpPr>
          <p:cNvPr id="4" name="Tekstiruutu 3">
            <a:extLst>
              <a:ext uri="{FF2B5EF4-FFF2-40B4-BE49-F238E27FC236}">
                <a16:creationId xmlns:a16="http://schemas.microsoft.com/office/drawing/2014/main" id="{CFEEC880-540A-AD25-0269-3450C23EDBAF}"/>
              </a:ext>
            </a:extLst>
          </p:cNvPr>
          <p:cNvSpPr txBox="1"/>
          <p:nvPr/>
        </p:nvSpPr>
        <p:spPr>
          <a:xfrm>
            <a:off x="838200" y="6416961"/>
            <a:ext cx="823918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Kaikki avoimet vastaukset toimitettu erikseen.</a:t>
            </a:r>
          </a:p>
        </p:txBody>
      </p:sp>
      <p:sp>
        <p:nvSpPr>
          <p:cNvPr id="7" name="Tekstiruutu 6">
            <a:extLst>
              <a:ext uri="{FF2B5EF4-FFF2-40B4-BE49-F238E27FC236}">
                <a16:creationId xmlns:a16="http://schemas.microsoft.com/office/drawing/2014/main" id="{6A9F896F-EE65-5103-174C-2806CDB41EA3}"/>
              </a:ext>
            </a:extLst>
          </p:cNvPr>
          <p:cNvSpPr txBox="1"/>
          <p:nvPr/>
        </p:nvSpPr>
        <p:spPr>
          <a:xfrm>
            <a:off x="838199" y="1459594"/>
            <a:ext cx="11014850" cy="4401205"/>
          </a:xfrm>
          <a:prstGeom prst="rect">
            <a:avLst/>
          </a:prstGeom>
          <a:noFill/>
        </p:spPr>
        <p:txBody>
          <a:bodyPr wrap="square">
            <a:spAutoFit/>
          </a:bodyPr>
          <a:lstStyle/>
          <a:p>
            <a:pPr marL="171450" indent="-171450">
              <a:buFont typeface="Arial" panose="020B0604020202020204" pitchFamily="34" charset="0"/>
              <a:buChar char="•"/>
            </a:pPr>
            <a:r>
              <a:rPr lang="fi-FI" sz="1400" i="1" dirty="0">
                <a:latin typeface="Avenir Next LT Pro Light" panose="020B0304020202020204" pitchFamily="34" charset="0"/>
              </a:rPr>
              <a:t>Ruokatarjoilu oli keskinkertainen</a:t>
            </a:r>
          </a:p>
          <a:p>
            <a:pPr marL="171450" indent="-171450">
              <a:buFont typeface="Arial" panose="020B0604020202020204" pitchFamily="34" charset="0"/>
              <a:buChar char="•"/>
            </a:pPr>
            <a:r>
              <a:rPr lang="fi-FI" sz="1400" i="1" dirty="0">
                <a:latin typeface="Avenir Next LT Pro Light" panose="020B0304020202020204" pitchFamily="34" charset="0"/>
              </a:rPr>
              <a:t>Lisää palvelupisteitä erätauolle. Siirtyminen suoraan pääkatsomosta vip-tilan juomajonoon ja erätauko ei riittänyt edes jonotusaikaan.</a:t>
            </a:r>
          </a:p>
          <a:p>
            <a:pPr marL="171450" indent="-171450">
              <a:buFont typeface="Arial" panose="020B0604020202020204" pitchFamily="34" charset="0"/>
              <a:buChar char="•"/>
            </a:pPr>
            <a:r>
              <a:rPr lang="fi-FI" sz="1400" i="1" dirty="0">
                <a:latin typeface="Avenir Next LT Pro Light" panose="020B0304020202020204" pitchFamily="34" charset="0"/>
              </a:rPr>
              <a:t>Ruuan laatuun olisin panostanut hieman enemmän</a:t>
            </a:r>
          </a:p>
          <a:p>
            <a:pPr marL="171450" indent="-171450">
              <a:buFont typeface="Arial" panose="020B0604020202020204" pitchFamily="34" charset="0"/>
              <a:buChar char="•"/>
            </a:pPr>
            <a:r>
              <a:rPr lang="fi-FI" sz="1400" i="1" dirty="0">
                <a:latin typeface="Avenir Next LT Pro Light" panose="020B0304020202020204" pitchFamily="34" charset="0"/>
              </a:rPr>
              <a:t>VIP- ruokatilaan istumapaikkoja enemmän, VIP-katsomossa lämmöt, istumapaikkoja, enemmän </a:t>
            </a:r>
            <a:r>
              <a:rPr lang="fi-FI" sz="1400" i="1" dirty="0" err="1">
                <a:latin typeface="Avenir Next LT Pro Light" panose="020B0304020202020204" pitchFamily="34" charset="0"/>
              </a:rPr>
              <a:t>WC:t</a:t>
            </a:r>
            <a:r>
              <a:rPr lang="fi-FI" sz="1400" i="1" dirty="0">
                <a:latin typeface="Avenir Next LT Pro Light" panose="020B0304020202020204" pitchFamily="34" charset="0"/>
              </a:rPr>
              <a:t> ja paremmat</a:t>
            </a:r>
          </a:p>
          <a:p>
            <a:pPr marL="171450" indent="-171450">
              <a:buFont typeface="Arial" panose="020B0604020202020204" pitchFamily="34" charset="0"/>
              <a:buChar char="•"/>
            </a:pPr>
            <a:r>
              <a:rPr lang="fi-FI" sz="1400" i="1" dirty="0">
                <a:latin typeface="Avenir Next LT Pro Light" panose="020B0304020202020204" pitchFamily="34" charset="0"/>
              </a:rPr>
              <a:t>Työntekijät eivät tienneet oman telttansa järjestelyistä, vain oma piste oli hoidossa. Yleiskuva täytyisi kaikkien tietää ja missä mitäkin on ja mikä maksaa ja mikä ei. Jokin ruokajuoma olisi ollut kiva. Ja lämpölevy leipä ja salaatti osaan miedolla. Nyt oli rasva jäässä . Lämmin kaakao olisi varmasti käynyt kaupaksi.</a:t>
            </a:r>
          </a:p>
          <a:p>
            <a:pPr marL="171450" indent="-171450">
              <a:buFont typeface="Arial" panose="020B0604020202020204" pitchFamily="34" charset="0"/>
              <a:buChar char="•"/>
            </a:pPr>
            <a:r>
              <a:rPr lang="fi-FI" sz="1400" i="1" dirty="0">
                <a:latin typeface="Avenir Next LT Pro Light" panose="020B0304020202020204" pitchFamily="34" charset="0"/>
              </a:rPr>
              <a:t>Kisatuotteet olisivat voineet tehdä kauppansa myös </a:t>
            </a:r>
            <a:r>
              <a:rPr lang="fi-FI" sz="1400" i="1" dirty="0" err="1">
                <a:latin typeface="Avenir Next LT Pro Light" panose="020B0304020202020204" pitchFamily="34" charset="0"/>
              </a:rPr>
              <a:t>VIPpilässä</a:t>
            </a:r>
            <a:endParaRPr lang="fi-FI" sz="1400" i="1" dirty="0">
              <a:latin typeface="Avenir Next LT Pro Light" panose="020B0304020202020204" pitchFamily="34" charset="0"/>
            </a:endParaRPr>
          </a:p>
          <a:p>
            <a:pPr marL="171450" indent="-171450">
              <a:buFont typeface="Arial" panose="020B0604020202020204" pitchFamily="34" charset="0"/>
              <a:buChar char="•"/>
            </a:pPr>
            <a:r>
              <a:rPr lang="fi-FI" sz="1400" i="1" dirty="0">
                <a:latin typeface="Avenir Next LT Pro Light" panose="020B0304020202020204" pitchFamily="34" charset="0"/>
              </a:rPr>
              <a:t>Tilat hieman ahtaat. Ruuan hinta-laatusuhde heikko.</a:t>
            </a:r>
          </a:p>
          <a:p>
            <a:pPr marL="171450" indent="-171450">
              <a:buFont typeface="Arial" panose="020B0604020202020204" pitchFamily="34" charset="0"/>
              <a:buChar char="•"/>
            </a:pPr>
            <a:r>
              <a:rPr lang="fi-FI" sz="1400" i="1" dirty="0" err="1">
                <a:latin typeface="Avenir Next LT Pro Light" panose="020B0304020202020204" pitchFamily="34" charset="0"/>
              </a:rPr>
              <a:t>Vip-</a:t>
            </a:r>
            <a:r>
              <a:rPr lang="fi-FI" sz="1400" i="1" dirty="0">
                <a:latin typeface="Avenir Next LT Pro Light" panose="020B0304020202020204" pitchFamily="34" charset="0"/>
              </a:rPr>
              <a:t> alueella olisi pitänyt ehdottomasti olla oma erillinen katsomo.</a:t>
            </a:r>
          </a:p>
          <a:p>
            <a:pPr marL="171450" indent="-171450">
              <a:buFont typeface="Arial" panose="020B0604020202020204" pitchFamily="34" charset="0"/>
              <a:buChar char="•"/>
            </a:pPr>
            <a:r>
              <a:rPr lang="fi-FI" sz="1400" i="1" dirty="0">
                <a:latin typeface="Avenir Next LT Pro Light" panose="020B0304020202020204" pitchFamily="34" charset="0"/>
              </a:rPr>
              <a:t>Ruoka ei ollut VIP tasoista</a:t>
            </a:r>
          </a:p>
          <a:p>
            <a:pPr marL="171450" indent="-171450">
              <a:buFont typeface="Arial" panose="020B0604020202020204" pitchFamily="34" charset="0"/>
              <a:buChar char="•"/>
            </a:pPr>
            <a:r>
              <a:rPr lang="fi-FI" sz="1400" i="1" dirty="0">
                <a:latin typeface="Avenir Next LT Pro Light" panose="020B0304020202020204" pitchFamily="34" charset="0"/>
              </a:rPr>
              <a:t>VIP-alueen sijainti olisi voinut olla (jos mahdollista) ns. keskikentän kohdalla päätyn sijaan.</a:t>
            </a:r>
          </a:p>
          <a:p>
            <a:pPr marL="171450" indent="-171450">
              <a:buFont typeface="Arial" panose="020B0604020202020204" pitchFamily="34" charset="0"/>
              <a:buChar char="•"/>
            </a:pPr>
            <a:r>
              <a:rPr lang="fi-FI" sz="1400" i="1" dirty="0">
                <a:latin typeface="Avenir Next LT Pro Light" panose="020B0304020202020204" pitchFamily="34" charset="0"/>
              </a:rPr>
              <a:t>Jono juomatiskille oli varsinkin perjantain ottelutauolla todella pitkä ja koko tauko meni jonottamiseen (eikä edes riittänyt)</a:t>
            </a:r>
          </a:p>
          <a:p>
            <a:pPr marL="171450" indent="-171450">
              <a:buFont typeface="Arial" panose="020B0604020202020204" pitchFamily="34" charset="0"/>
              <a:buChar char="•"/>
            </a:pPr>
            <a:r>
              <a:rPr lang="fi-FI" sz="1400" i="1" dirty="0">
                <a:latin typeface="Avenir Next LT Pro Light" panose="020B0304020202020204" pitchFamily="34" charset="0"/>
              </a:rPr>
              <a:t>Keitto oli hyvä vaihtoehto, muu lautasellinen ehkä vähän hankala. Juomia erätauolla joutui jonottamaan koko tauon ajan. Isommat pöydät.</a:t>
            </a:r>
          </a:p>
          <a:p>
            <a:pPr marL="171450" indent="-171450">
              <a:buFont typeface="Arial" panose="020B0604020202020204" pitchFamily="34" charset="0"/>
              <a:buChar char="•"/>
            </a:pPr>
            <a:r>
              <a:rPr lang="fi-FI" sz="1400" i="1" dirty="0">
                <a:latin typeface="Avenir Next LT Pro Light" panose="020B0304020202020204" pitchFamily="34" charset="0"/>
              </a:rPr>
              <a:t>Vippi alueella olisi voinut olla katsomo</a:t>
            </a:r>
          </a:p>
          <a:p>
            <a:pPr marL="171450" indent="-171450">
              <a:buFont typeface="Arial" panose="020B0604020202020204" pitchFamily="34" charset="0"/>
              <a:buChar char="•"/>
            </a:pPr>
            <a:r>
              <a:rPr lang="fi-FI" sz="1400" i="1" dirty="0">
                <a:latin typeface="Avenir Next LT Pro Light" panose="020B0304020202020204" pitchFamily="34" charset="0"/>
              </a:rPr>
              <a:t>Ihmettelin </a:t>
            </a:r>
            <a:r>
              <a:rPr lang="fi-FI" sz="1400" i="1" dirty="0" err="1">
                <a:latin typeface="Avenir Next LT Pro Light" panose="020B0304020202020204" pitchFamily="34" charset="0"/>
              </a:rPr>
              <a:t>osallistujanaiden</a:t>
            </a:r>
            <a:r>
              <a:rPr lang="fi-FI" sz="1400" i="1" dirty="0">
                <a:latin typeface="Avenir Next LT Pro Light" panose="020B0304020202020204" pitchFamily="34" charset="0"/>
              </a:rPr>
              <a:t> lipputankojen sijaintia: kentän </a:t>
            </a:r>
            <a:r>
              <a:rPr lang="fi-FI" sz="1400" i="1" dirty="0" err="1">
                <a:latin typeface="Avenir Next LT Pro Light" panose="020B0304020202020204" pitchFamily="34" charset="0"/>
              </a:rPr>
              <a:t>ulkopuolelka</a:t>
            </a:r>
            <a:r>
              <a:rPr lang="fi-FI" sz="1400" i="1" dirty="0">
                <a:latin typeface="Avenir Next LT Pro Light" panose="020B0304020202020204" pitchFamily="34" charset="0"/>
              </a:rPr>
              <a:t>, bajamajojen </a:t>
            </a:r>
            <a:r>
              <a:rPr lang="fi-FI" sz="1400" i="1" dirty="0" err="1">
                <a:latin typeface="Avenir Next LT Pro Light" panose="020B0304020202020204" pitchFamily="34" charset="0"/>
              </a:rPr>
              <a:t>tajana</a:t>
            </a:r>
            <a:endParaRPr lang="fi-FI" sz="1400" i="1" dirty="0">
              <a:latin typeface="Avenir Next LT Pro Light" panose="020B0304020202020204" pitchFamily="34" charset="0"/>
            </a:endParaRPr>
          </a:p>
          <a:p>
            <a:pPr marL="171450" indent="-171450">
              <a:buFont typeface="Arial" panose="020B0604020202020204" pitchFamily="34" charset="0"/>
              <a:buChar char="•"/>
            </a:pPr>
            <a:r>
              <a:rPr lang="fi-FI" sz="1400" i="1" dirty="0">
                <a:latin typeface="Avenir Next LT Pro Light" panose="020B0304020202020204" pitchFamily="34" charset="0"/>
              </a:rPr>
              <a:t>Jos olisi ollut torstaina enemmän ihmisiä niin toden näköisesti vip teltassa olisi ollut pitkiä jonoja oluen ostamiseen.</a:t>
            </a:r>
          </a:p>
          <a:p>
            <a:pPr marL="171450" indent="-171450">
              <a:buFont typeface="Arial" panose="020B0604020202020204" pitchFamily="34" charset="0"/>
              <a:buChar char="•"/>
            </a:pPr>
            <a:r>
              <a:rPr lang="fi-FI" sz="1400" i="1" dirty="0">
                <a:latin typeface="Avenir Next LT Pro Light" panose="020B0304020202020204" pitchFamily="34" charset="0"/>
              </a:rPr>
              <a:t>Ruokajuoma (1-2 kpl) olisi ollut hyvä sisältyä VIP-lippujen hintaan.</a:t>
            </a:r>
          </a:p>
          <a:p>
            <a:pPr marL="171450" indent="-171450">
              <a:buFont typeface="Arial" panose="020B0604020202020204" pitchFamily="34" charset="0"/>
              <a:buChar char="•"/>
            </a:pPr>
            <a:r>
              <a:rPr lang="fi-FI" sz="1400" i="1" dirty="0">
                <a:latin typeface="Avenir Next LT Pro Light" panose="020B0304020202020204" pitchFamily="34" charset="0"/>
              </a:rPr>
              <a:t>Musiikki onnetonta! Pieni live-/ bilebändi pitää olla!!!</a:t>
            </a:r>
          </a:p>
        </p:txBody>
      </p:sp>
    </p:spTree>
    <p:extLst>
      <p:ext uri="{BB962C8B-B14F-4D97-AF65-F5344CB8AC3E}">
        <p14:creationId xmlns:p14="http://schemas.microsoft.com/office/powerpoint/2010/main" val="377626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uora yhdysviiva 31">
            <a:extLst>
              <a:ext uri="{FF2B5EF4-FFF2-40B4-BE49-F238E27FC236}">
                <a16:creationId xmlns:a16="http://schemas.microsoft.com/office/drawing/2014/main" id="{F8297555-5289-55C0-5AC9-94AA0F7C88C7}"/>
              </a:ext>
            </a:extLst>
          </p:cNvPr>
          <p:cNvCxnSpPr/>
          <p:nvPr/>
        </p:nvCxnSpPr>
        <p:spPr>
          <a:xfrm>
            <a:off x="4726909" y="3669454"/>
            <a:ext cx="2823130" cy="0"/>
          </a:xfrm>
          <a:prstGeom prst="line">
            <a:avLst/>
          </a:prstGeom>
          <a:noFill/>
          <a:ln w="19050" cap="flat" cmpd="sng" algn="ctr">
            <a:solidFill>
              <a:srgbClr val="A2D6D3"/>
            </a:solidFill>
            <a:prstDash val="lgDash"/>
            <a:miter lim="800000"/>
          </a:ln>
          <a:effectLst/>
        </p:spPr>
      </p:cxnSp>
      <p:sp>
        <p:nvSpPr>
          <p:cNvPr id="2" name="Suorakulmio 1">
            <a:extLst>
              <a:ext uri="{FF2B5EF4-FFF2-40B4-BE49-F238E27FC236}">
                <a16:creationId xmlns:a16="http://schemas.microsoft.com/office/drawing/2014/main" id="{8829029C-9E27-9F0E-D86B-455733C4B594}"/>
              </a:ext>
            </a:extLst>
          </p:cNvPr>
          <p:cNvSpPr/>
          <p:nvPr/>
        </p:nvSpPr>
        <p:spPr>
          <a:xfrm>
            <a:off x="4045978" y="2260768"/>
            <a:ext cx="4019548" cy="1408681"/>
          </a:xfrm>
          <a:prstGeom prst="rect">
            <a:avLst/>
          </a:prstGeom>
          <a:solidFill>
            <a:srgbClr val="A2D6D3">
              <a:alpha val="40000"/>
            </a:srgbClr>
          </a:solidFill>
          <a:ln w="19050" cap="flat" cmpd="sng" algn="ctr">
            <a:solidFill>
              <a:srgbClr val="00ACA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Calibri Light"/>
              <a:ea typeface="+mn-ea"/>
              <a:cs typeface="+mn-cs"/>
            </a:endParaRPr>
          </a:p>
        </p:txBody>
      </p:sp>
      <p:cxnSp>
        <p:nvCxnSpPr>
          <p:cNvPr id="46" name="Suora yhdysviiva 45">
            <a:extLst>
              <a:ext uri="{FF2B5EF4-FFF2-40B4-BE49-F238E27FC236}">
                <a16:creationId xmlns:a16="http://schemas.microsoft.com/office/drawing/2014/main" id="{C15E87F1-1D23-3291-192C-EB0EC35E69E3}"/>
              </a:ext>
            </a:extLst>
          </p:cNvPr>
          <p:cNvCxnSpPr/>
          <p:nvPr/>
        </p:nvCxnSpPr>
        <p:spPr>
          <a:xfrm>
            <a:off x="8540478" y="3659929"/>
            <a:ext cx="2823130" cy="0"/>
          </a:xfrm>
          <a:prstGeom prst="line">
            <a:avLst/>
          </a:prstGeom>
          <a:noFill/>
          <a:ln w="19050" cap="flat" cmpd="sng" algn="ctr">
            <a:solidFill>
              <a:srgbClr val="A2D6D3"/>
            </a:solidFill>
            <a:prstDash val="lgDash"/>
            <a:miter lim="800000"/>
          </a:ln>
          <a:effectLst/>
        </p:spPr>
      </p:cxnSp>
      <p:cxnSp>
        <p:nvCxnSpPr>
          <p:cNvPr id="47" name="Suora yhdysviiva 46">
            <a:extLst>
              <a:ext uri="{FF2B5EF4-FFF2-40B4-BE49-F238E27FC236}">
                <a16:creationId xmlns:a16="http://schemas.microsoft.com/office/drawing/2014/main" id="{4ED0E27C-6482-6496-48E9-6CD2D2D18CF5}"/>
              </a:ext>
            </a:extLst>
          </p:cNvPr>
          <p:cNvCxnSpPr/>
          <p:nvPr/>
        </p:nvCxnSpPr>
        <p:spPr>
          <a:xfrm>
            <a:off x="818211" y="3648494"/>
            <a:ext cx="2823130" cy="0"/>
          </a:xfrm>
          <a:prstGeom prst="line">
            <a:avLst/>
          </a:prstGeom>
          <a:noFill/>
          <a:ln w="19050" cap="flat" cmpd="sng" algn="ctr">
            <a:solidFill>
              <a:srgbClr val="A2D6D3"/>
            </a:solidFill>
            <a:prstDash val="lgDash"/>
            <a:miter lim="800000"/>
          </a:ln>
          <a:effectLst/>
        </p:spPr>
      </p:cxnSp>
      <p:sp>
        <p:nvSpPr>
          <p:cNvPr id="22" name="Suorakulmio 21">
            <a:extLst>
              <a:ext uri="{FF2B5EF4-FFF2-40B4-BE49-F238E27FC236}">
                <a16:creationId xmlns:a16="http://schemas.microsoft.com/office/drawing/2014/main" id="{B90D4E1D-A585-F8FD-93D8-D1A2D8BD938E}"/>
              </a:ext>
            </a:extLst>
          </p:cNvPr>
          <p:cNvSpPr/>
          <p:nvPr/>
        </p:nvSpPr>
        <p:spPr>
          <a:xfrm>
            <a:off x="447675" y="737075"/>
            <a:ext cx="3646968" cy="1298763"/>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venir Next LT Pro Light"/>
              <a:ea typeface="+mn-ea"/>
              <a:cs typeface="+mn-cs"/>
            </a:endParaRPr>
          </a:p>
        </p:txBody>
      </p:sp>
      <p:sp>
        <p:nvSpPr>
          <p:cNvPr id="24" name="Tekstiruutu 23">
            <a:extLst>
              <a:ext uri="{FF2B5EF4-FFF2-40B4-BE49-F238E27FC236}">
                <a16:creationId xmlns:a16="http://schemas.microsoft.com/office/drawing/2014/main" id="{719C0E42-40FD-11F1-CC3F-A8F2DB9E61FB}"/>
              </a:ext>
            </a:extLst>
          </p:cNvPr>
          <p:cNvSpPr txBox="1"/>
          <p:nvPr/>
        </p:nvSpPr>
        <p:spPr>
          <a:xfrm>
            <a:off x="818211" y="470181"/>
            <a:ext cx="102284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140" normalizeH="0" baseline="0" noProof="0" dirty="0">
                <a:ln>
                  <a:noFill/>
                </a:ln>
                <a:solidFill>
                  <a:srgbClr val="00ACAB"/>
                </a:solidFill>
                <a:effectLst/>
                <a:uLnTx/>
                <a:uFillTx/>
                <a:latin typeface="Avenir Next LT Pro Demi" panose="020B0704020202020204" pitchFamily="34" charset="0"/>
                <a:ea typeface="+mn-ea"/>
                <a:cs typeface="+mn-cs"/>
              </a:rPr>
              <a:t>Tapahtumajärjestäjille</a:t>
            </a:r>
          </a:p>
        </p:txBody>
      </p:sp>
      <p:sp>
        <p:nvSpPr>
          <p:cNvPr id="33" name="Suorakulmio 32">
            <a:extLst>
              <a:ext uri="{FF2B5EF4-FFF2-40B4-BE49-F238E27FC236}">
                <a16:creationId xmlns:a16="http://schemas.microsoft.com/office/drawing/2014/main" id="{B1E4AFDC-73EF-A0B7-8C3D-64F3CCC07882}"/>
              </a:ext>
            </a:extLst>
          </p:cNvPr>
          <p:cNvSpPr/>
          <p:nvPr/>
        </p:nvSpPr>
        <p:spPr>
          <a:xfrm>
            <a:off x="753199" y="2253145"/>
            <a:ext cx="3292779" cy="1680531"/>
          </a:xfrm>
          <a:prstGeom prst="rect">
            <a:avLst/>
          </a:prstGeom>
          <a:no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Avenir Next LT Pro Light"/>
              <a:ea typeface="+mn-ea"/>
              <a:cs typeface="+mn-cs"/>
            </a:endParaRPr>
          </a:p>
        </p:txBody>
      </p:sp>
      <p:pic>
        <p:nvPicPr>
          <p:cNvPr id="34" name="Kuva 33" descr="Kuva, joka sisältää kohteen teksti, kello, merkki&#10;&#10;Kuvaus luotu automaattisesti">
            <a:extLst>
              <a:ext uri="{FF2B5EF4-FFF2-40B4-BE49-F238E27FC236}">
                <a16:creationId xmlns:a16="http://schemas.microsoft.com/office/drawing/2014/main" id="{04147452-4EB1-CD93-848B-0718796BD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502" y="1472523"/>
            <a:ext cx="726887" cy="726887"/>
          </a:xfrm>
          <a:prstGeom prst="rect">
            <a:avLst/>
          </a:prstGeom>
        </p:spPr>
      </p:pic>
      <p:pic>
        <p:nvPicPr>
          <p:cNvPr id="35" name="Kuva 34">
            <a:extLst>
              <a:ext uri="{FF2B5EF4-FFF2-40B4-BE49-F238E27FC236}">
                <a16:creationId xmlns:a16="http://schemas.microsoft.com/office/drawing/2014/main" id="{152ABD7E-DA1A-E4BF-0A46-E1FB71166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54" y="1430173"/>
            <a:ext cx="631856" cy="726887"/>
          </a:xfrm>
          <a:prstGeom prst="rect">
            <a:avLst/>
          </a:prstGeom>
        </p:spPr>
      </p:pic>
      <p:pic>
        <p:nvPicPr>
          <p:cNvPr id="36" name="Kuva 35">
            <a:extLst>
              <a:ext uri="{FF2B5EF4-FFF2-40B4-BE49-F238E27FC236}">
                <a16:creationId xmlns:a16="http://schemas.microsoft.com/office/drawing/2014/main" id="{9886F38B-4CCF-0D40-F3BC-43EEA7149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983" y="1470452"/>
            <a:ext cx="646327" cy="646327"/>
          </a:xfrm>
          <a:prstGeom prst="rect">
            <a:avLst/>
          </a:prstGeom>
        </p:spPr>
      </p:pic>
      <p:sp>
        <p:nvSpPr>
          <p:cNvPr id="37" name="Tekstiruutu 36">
            <a:extLst>
              <a:ext uri="{FF2B5EF4-FFF2-40B4-BE49-F238E27FC236}">
                <a16:creationId xmlns:a16="http://schemas.microsoft.com/office/drawing/2014/main" id="{241FFA84-1BFA-61FC-6F4A-E0B3C011FAF4}"/>
              </a:ext>
            </a:extLst>
          </p:cNvPr>
          <p:cNvSpPr txBox="1"/>
          <p:nvPr/>
        </p:nvSpPr>
        <p:spPr>
          <a:xfrm>
            <a:off x="1844103" y="1632129"/>
            <a:ext cx="23497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Väestö </a:t>
            </a:r>
          </a:p>
        </p:txBody>
      </p:sp>
      <p:sp>
        <p:nvSpPr>
          <p:cNvPr id="38" name="Tekstiruutu 37">
            <a:extLst>
              <a:ext uri="{FF2B5EF4-FFF2-40B4-BE49-F238E27FC236}">
                <a16:creationId xmlns:a16="http://schemas.microsoft.com/office/drawing/2014/main" id="{97A4EC1F-6C6C-09EE-4BE2-D92E2C966626}"/>
              </a:ext>
            </a:extLst>
          </p:cNvPr>
          <p:cNvSpPr txBox="1"/>
          <p:nvPr/>
        </p:nvSpPr>
        <p:spPr>
          <a:xfrm>
            <a:off x="936696" y="2403330"/>
            <a:ext cx="2908521" cy="1092607"/>
          </a:xfrm>
          <a:prstGeom prst="rect">
            <a:avLst/>
          </a:prstGeom>
          <a:noFill/>
          <a:ln w="19050">
            <a:noFill/>
          </a:ln>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i-FI" sz="1500" b="0" i="0" u="none" strike="noStrike" kern="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Sponsor Navigator –tietokanta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rPr>
              <a:t>Kiinnostus tapahtumiin Suomessa 2014-2026</a:t>
            </a:r>
            <a:br>
              <a:rPr kumimoji="0" lang="fi-FI" sz="100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rPr>
            </a:br>
            <a:r>
              <a:rPr kumimoji="0" lang="fi-FI" sz="100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rPr>
              <a:t>+ kohderyhmäanalyysit</a:t>
            </a:r>
            <a:endParaRPr kumimoji="0" lang="fi-FI" sz="105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500" b="0" i="0" u="none" strike="noStrike" kern="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sp>
        <p:nvSpPr>
          <p:cNvPr id="39" name="Tekstiruutu 38">
            <a:extLst>
              <a:ext uri="{FF2B5EF4-FFF2-40B4-BE49-F238E27FC236}">
                <a16:creationId xmlns:a16="http://schemas.microsoft.com/office/drawing/2014/main" id="{830EEA32-AFB3-E1A5-00A3-4C02B82FD2BF}"/>
              </a:ext>
            </a:extLst>
          </p:cNvPr>
          <p:cNvSpPr txBox="1"/>
          <p:nvPr/>
        </p:nvSpPr>
        <p:spPr>
          <a:xfrm>
            <a:off x="713002" y="3759167"/>
            <a:ext cx="3105938" cy="1133387"/>
          </a:xfrm>
          <a:prstGeom prst="rect">
            <a:avLst/>
          </a:prstGeom>
          <a:noFill/>
          <a:ln w="19050">
            <a:noFill/>
          </a:ln>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i-FI" sz="1500" b="0" i="0" u="none" strike="noStrike" kern="0" cap="none" spc="0" normalizeH="0" baseline="0" noProof="0" dirty="0" err="1">
                <a:ln>
                  <a:noFill/>
                </a:ln>
                <a:solidFill>
                  <a:prstClr val="black">
                    <a:lumMod val="65000"/>
                    <a:lumOff val="35000"/>
                  </a:prstClr>
                </a:solidFill>
                <a:effectLst/>
                <a:uLnTx/>
                <a:uFillTx/>
                <a:latin typeface="Avenir Next LT Pro Demi" panose="020B0704020202020204" pitchFamily="34" charset="0"/>
                <a:ea typeface="+mn-ea"/>
                <a:cs typeface="+mn-cs"/>
              </a:rPr>
              <a:t>Tracker</a:t>
            </a:r>
            <a:endParaRPr kumimoji="0" lang="fi-FI" sz="1050" b="0" i="0" u="none" strike="noStrike" kern="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rPr>
              <a:t>Räätälöidyt väestötason paneelitutkimukset </a:t>
            </a:r>
            <a:br>
              <a:rPr kumimoji="0" lang="fi-FI" sz="100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rPr>
            </a:br>
            <a:r>
              <a:rPr kumimoji="0" lang="fi-FI" sz="800" b="0" i="0" u="none" strike="noStrike" kern="0" cap="none" spc="0" normalizeH="0" baseline="0" noProof="0" dirty="0">
                <a:ln>
                  <a:noFill/>
                </a:ln>
                <a:solidFill>
                  <a:prstClr val="white">
                    <a:lumMod val="65000"/>
                  </a:prstClr>
                </a:solidFill>
                <a:effectLst/>
                <a:uLnTx/>
                <a:uFillTx/>
                <a:latin typeface="Avenir Next LT Pro Light"/>
                <a:ea typeface="+mn-ea"/>
                <a:cs typeface="+mn-cs"/>
              </a:rPr>
              <a:t>(esim. tapahtumien tunnettuus kohderyhmittäin, </a:t>
            </a:r>
            <a:br>
              <a:rPr kumimoji="0" lang="fi-FI" sz="800" b="0" i="0" u="none" strike="noStrike" kern="0" cap="none" spc="0" normalizeH="0" baseline="0" noProof="0" dirty="0">
                <a:ln>
                  <a:noFill/>
                </a:ln>
                <a:solidFill>
                  <a:prstClr val="white">
                    <a:lumMod val="65000"/>
                  </a:prstClr>
                </a:solidFill>
                <a:effectLst/>
                <a:uLnTx/>
                <a:uFillTx/>
                <a:latin typeface="Avenir Next LT Pro Light"/>
                <a:ea typeface="+mn-ea"/>
                <a:cs typeface="+mn-cs"/>
              </a:rPr>
            </a:br>
            <a:r>
              <a:rPr kumimoji="0" lang="fi-FI" sz="800" b="0" i="0" u="none" strike="noStrike" kern="0" cap="none" spc="0" normalizeH="0" baseline="0" noProof="0" dirty="0">
                <a:ln>
                  <a:noFill/>
                </a:ln>
                <a:solidFill>
                  <a:prstClr val="white">
                    <a:lumMod val="65000"/>
                  </a:prstClr>
                </a:solidFill>
                <a:effectLst/>
                <a:uLnTx/>
                <a:uFillTx/>
                <a:latin typeface="Avenir Next LT Pro Light"/>
                <a:ea typeface="+mn-ea"/>
                <a:cs typeface="+mn-cs"/>
              </a:rPr>
              <a:t>tapahtumien vaikutus kaupungin matkailukiinnostavuuteen)</a:t>
            </a:r>
            <a:endParaRPr kumimoji="0" lang="fi-FI" sz="500" b="0" i="0" u="none" strike="noStrike" kern="0" cap="none" spc="0" normalizeH="0" baseline="0" noProof="0" dirty="0">
              <a:ln>
                <a:noFill/>
              </a:ln>
              <a:solidFill>
                <a:prstClr val="white">
                  <a:lumMod val="65000"/>
                </a:prstClr>
              </a:solidFill>
              <a:effectLst/>
              <a:uLnTx/>
              <a:uFillTx/>
              <a:latin typeface="Avenir Next LT Pro" panose="020B0504020202020204" pitchFamily="34" charset="0"/>
              <a:ea typeface="+mn-ea"/>
              <a:cs typeface="+mn-cs"/>
            </a:endParaRPr>
          </a:p>
        </p:txBody>
      </p:sp>
      <p:sp>
        <p:nvSpPr>
          <p:cNvPr id="40" name="Tekstiruutu 39">
            <a:extLst>
              <a:ext uri="{FF2B5EF4-FFF2-40B4-BE49-F238E27FC236}">
                <a16:creationId xmlns:a16="http://schemas.microsoft.com/office/drawing/2014/main" id="{2552CDB7-A3FA-00AB-5CBE-868585D32198}"/>
              </a:ext>
            </a:extLst>
          </p:cNvPr>
          <p:cNvSpPr txBox="1"/>
          <p:nvPr/>
        </p:nvSpPr>
        <p:spPr>
          <a:xfrm>
            <a:off x="5601937" y="1616345"/>
            <a:ext cx="27794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Tapahtuma</a:t>
            </a:r>
          </a:p>
        </p:txBody>
      </p:sp>
      <p:sp>
        <p:nvSpPr>
          <p:cNvPr id="41" name="Tekstiruutu 40">
            <a:extLst>
              <a:ext uri="{FF2B5EF4-FFF2-40B4-BE49-F238E27FC236}">
                <a16:creationId xmlns:a16="http://schemas.microsoft.com/office/drawing/2014/main" id="{71E7DB6B-D16B-2CF3-E385-4081CA8C5A29}"/>
              </a:ext>
            </a:extLst>
          </p:cNvPr>
          <p:cNvSpPr txBox="1"/>
          <p:nvPr/>
        </p:nvSpPr>
        <p:spPr>
          <a:xfrm>
            <a:off x="4246739" y="2401215"/>
            <a:ext cx="3641687" cy="989695"/>
          </a:xfrm>
          <a:prstGeom prst="rect">
            <a:avLst/>
          </a:prstGeom>
          <a:noFill/>
          <a:ln w="19050">
            <a:noFill/>
          </a:ln>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i-FI" sz="1500" b="0" i="0" u="none" strike="noStrike" kern="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Tapahtuman kävijäkysely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rPr>
              <a:t>Saapumispäätöksen taustat, rahankäyttö paikkakunnalla, yhteistyökumppanuudet, kohderyhmän erityispiirteet</a:t>
            </a:r>
            <a:endParaRPr kumimoji="0" lang="fi-FI" sz="1050" b="0" i="0" u="none" strike="noStrike" kern="0" cap="none" spc="0" normalizeH="0" baseline="0" noProof="0" dirty="0">
              <a:ln>
                <a:noFill/>
              </a:ln>
              <a:solidFill>
                <a:prstClr val="black">
                  <a:lumMod val="65000"/>
                  <a:lumOff val="35000"/>
                </a:prstClr>
              </a:solidFill>
              <a:effectLst/>
              <a:uLnTx/>
              <a:uFillTx/>
              <a:latin typeface="Avenir Next LT Pro Light"/>
              <a:ea typeface="+mn-ea"/>
              <a:cs typeface="+mn-cs"/>
            </a:endParaRPr>
          </a:p>
        </p:txBody>
      </p:sp>
      <p:sp>
        <p:nvSpPr>
          <p:cNvPr id="42" name="Tekstiruutu 41">
            <a:extLst>
              <a:ext uri="{FF2B5EF4-FFF2-40B4-BE49-F238E27FC236}">
                <a16:creationId xmlns:a16="http://schemas.microsoft.com/office/drawing/2014/main" id="{DC84DE09-FF28-EE94-F444-9EFD9EBEFAC1}"/>
              </a:ext>
            </a:extLst>
          </p:cNvPr>
          <p:cNvSpPr txBox="1"/>
          <p:nvPr/>
        </p:nvSpPr>
        <p:spPr>
          <a:xfrm>
            <a:off x="4199625" y="3764479"/>
            <a:ext cx="3732574" cy="989695"/>
          </a:xfrm>
          <a:prstGeom prst="rect">
            <a:avLst/>
          </a:prstGeom>
          <a:noFill/>
          <a:ln w="19050">
            <a:noFill/>
          </a:ln>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i-FI" sz="1500" b="0" i="0" u="none" strike="noStrike" kern="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Tapahtumapaikan asiakaskysely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Esim. kulttuuri- tai matkailukohteessa saapumispäätöksen taustat, palvelupolun osa-alueet, kohderyhmien tarvekartoitus</a:t>
            </a:r>
            <a:endParaRPr kumimoji="0" lang="fi-FI" sz="105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endParaRPr>
          </a:p>
        </p:txBody>
      </p:sp>
      <p:sp>
        <p:nvSpPr>
          <p:cNvPr id="43" name="Tekstiruutu 42">
            <a:extLst>
              <a:ext uri="{FF2B5EF4-FFF2-40B4-BE49-F238E27FC236}">
                <a16:creationId xmlns:a16="http://schemas.microsoft.com/office/drawing/2014/main" id="{AD70F281-8092-4DC0-1411-58554FD77ADA}"/>
              </a:ext>
            </a:extLst>
          </p:cNvPr>
          <p:cNvSpPr txBox="1"/>
          <p:nvPr/>
        </p:nvSpPr>
        <p:spPr>
          <a:xfrm>
            <a:off x="9617501" y="1614204"/>
            <a:ext cx="2858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Media</a:t>
            </a:r>
          </a:p>
        </p:txBody>
      </p:sp>
      <p:cxnSp>
        <p:nvCxnSpPr>
          <p:cNvPr id="44" name="Suora yhdysviiva 43">
            <a:extLst>
              <a:ext uri="{FF2B5EF4-FFF2-40B4-BE49-F238E27FC236}">
                <a16:creationId xmlns:a16="http://schemas.microsoft.com/office/drawing/2014/main" id="{60E3CEE9-EC61-5BC3-C35F-17E98C8CFA20}"/>
              </a:ext>
            </a:extLst>
          </p:cNvPr>
          <p:cNvCxnSpPr>
            <a:cxnSpLocks/>
          </p:cNvCxnSpPr>
          <p:nvPr/>
        </p:nvCxnSpPr>
        <p:spPr>
          <a:xfrm>
            <a:off x="4045978" y="1290083"/>
            <a:ext cx="0" cy="4690214"/>
          </a:xfrm>
          <a:prstGeom prst="line">
            <a:avLst/>
          </a:prstGeom>
          <a:noFill/>
          <a:ln w="19050" cap="flat" cmpd="sng" algn="ctr">
            <a:solidFill>
              <a:srgbClr val="00ACAB"/>
            </a:solidFill>
            <a:prstDash val="solid"/>
            <a:miter lim="800000"/>
          </a:ln>
          <a:effectLst/>
        </p:spPr>
      </p:cxnSp>
      <p:cxnSp>
        <p:nvCxnSpPr>
          <p:cNvPr id="45" name="Suora yhdysviiva 44">
            <a:extLst>
              <a:ext uri="{FF2B5EF4-FFF2-40B4-BE49-F238E27FC236}">
                <a16:creationId xmlns:a16="http://schemas.microsoft.com/office/drawing/2014/main" id="{E2DA6B72-6CE9-2F58-0B01-ADFA2D7AD31E}"/>
              </a:ext>
            </a:extLst>
          </p:cNvPr>
          <p:cNvCxnSpPr>
            <a:cxnSpLocks/>
          </p:cNvCxnSpPr>
          <p:nvPr/>
        </p:nvCxnSpPr>
        <p:spPr>
          <a:xfrm>
            <a:off x="8065527" y="1290083"/>
            <a:ext cx="0" cy="4653525"/>
          </a:xfrm>
          <a:prstGeom prst="line">
            <a:avLst/>
          </a:prstGeom>
          <a:noFill/>
          <a:ln w="19050" cap="flat" cmpd="sng" algn="ctr">
            <a:solidFill>
              <a:srgbClr val="00ACAB"/>
            </a:solidFill>
            <a:prstDash val="solid"/>
            <a:miter lim="800000"/>
          </a:ln>
          <a:effectLst/>
        </p:spPr>
      </p:cxnSp>
      <p:cxnSp>
        <p:nvCxnSpPr>
          <p:cNvPr id="48" name="Suora yhdysviiva 47">
            <a:extLst>
              <a:ext uri="{FF2B5EF4-FFF2-40B4-BE49-F238E27FC236}">
                <a16:creationId xmlns:a16="http://schemas.microsoft.com/office/drawing/2014/main" id="{E5137DD3-9F95-A715-0649-9578D8C246B9}"/>
              </a:ext>
            </a:extLst>
          </p:cNvPr>
          <p:cNvCxnSpPr>
            <a:cxnSpLocks/>
          </p:cNvCxnSpPr>
          <p:nvPr/>
        </p:nvCxnSpPr>
        <p:spPr>
          <a:xfrm>
            <a:off x="578502" y="2253145"/>
            <a:ext cx="11199082" cy="0"/>
          </a:xfrm>
          <a:prstGeom prst="line">
            <a:avLst/>
          </a:prstGeom>
          <a:noFill/>
          <a:ln w="19050" cap="flat" cmpd="sng" algn="ctr">
            <a:solidFill>
              <a:srgbClr val="00ACAB"/>
            </a:solidFill>
            <a:prstDash val="solid"/>
            <a:miter lim="800000"/>
          </a:ln>
          <a:effectLst/>
        </p:spPr>
      </p:cxnSp>
      <p:sp>
        <p:nvSpPr>
          <p:cNvPr id="49" name="Tekstiruutu 48">
            <a:extLst>
              <a:ext uri="{FF2B5EF4-FFF2-40B4-BE49-F238E27FC236}">
                <a16:creationId xmlns:a16="http://schemas.microsoft.com/office/drawing/2014/main" id="{CAB9DA02-DFEA-D9CE-1E9B-A4E0BD0D741C}"/>
              </a:ext>
            </a:extLst>
          </p:cNvPr>
          <p:cNvSpPr txBox="1"/>
          <p:nvPr/>
        </p:nvSpPr>
        <p:spPr>
          <a:xfrm>
            <a:off x="8366857" y="2440738"/>
            <a:ext cx="3235807" cy="1092607"/>
          </a:xfrm>
          <a:prstGeom prst="rect">
            <a:avLst/>
          </a:prstGeom>
          <a:noFill/>
          <a:ln w="19050">
            <a:noFill/>
          </a:ln>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Tapahtumien media- ja </a:t>
            </a:r>
            <a:b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br>
            <a: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some-näkyvyys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Maininnat eriteltynä medioittain &amp; Some-keskustelun volyymit sekä tavoittaneimmat mainitsijat</a:t>
            </a:r>
            <a:endParaRPr kumimoji="0" lang="fi-FI" sz="105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5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sp>
        <p:nvSpPr>
          <p:cNvPr id="50" name="Tekstiruutu 49">
            <a:extLst>
              <a:ext uri="{FF2B5EF4-FFF2-40B4-BE49-F238E27FC236}">
                <a16:creationId xmlns:a16="http://schemas.microsoft.com/office/drawing/2014/main" id="{52E847CD-222F-3C16-6DBB-92061FC0F173}"/>
              </a:ext>
            </a:extLst>
          </p:cNvPr>
          <p:cNvSpPr txBox="1"/>
          <p:nvPr/>
        </p:nvSpPr>
        <p:spPr>
          <a:xfrm>
            <a:off x="8266559" y="3837684"/>
            <a:ext cx="3397488" cy="1092607"/>
          </a:xfrm>
          <a:prstGeom prst="rect">
            <a:avLst/>
          </a:prstGeom>
          <a:noFill/>
          <a:ln w="19050">
            <a:noFill/>
          </a:ln>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Tapahtumapaikkojen media- ja </a:t>
            </a:r>
          </a:p>
          <a:p>
            <a:pPr marL="0" marR="0" lvl="0" indent="0" algn="ctr" defTabSz="914400" rtl="0" eaLnBrk="1" fontAlgn="auto" latinLnBrk="0" hangingPunct="1">
              <a:lnSpc>
                <a:spcPts val="18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some-näkyvyys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Maininnat eriteltynä medioittain &amp; Some-keskustelun volyymit sekä tavoittaneimmat mainitsijat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5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sp>
        <p:nvSpPr>
          <p:cNvPr id="51" name="Tekstiruutu 50">
            <a:extLst>
              <a:ext uri="{FF2B5EF4-FFF2-40B4-BE49-F238E27FC236}">
                <a16:creationId xmlns:a16="http://schemas.microsoft.com/office/drawing/2014/main" id="{32F1D648-1FDE-9EB1-84BC-8224C6D092A7}"/>
              </a:ext>
            </a:extLst>
          </p:cNvPr>
          <p:cNvSpPr txBox="1"/>
          <p:nvPr/>
        </p:nvSpPr>
        <p:spPr>
          <a:xfrm>
            <a:off x="8286017" y="5262820"/>
            <a:ext cx="3397488" cy="861774"/>
          </a:xfrm>
          <a:prstGeom prst="rect">
            <a:avLst/>
          </a:prstGeom>
          <a:noFill/>
          <a:ln w="19050">
            <a:noFill/>
          </a:ln>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Yhteistyön näkyvyys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Tavoittavuuden €-arvo, saadut reaktiot, konsultointi kumppanuuksien esiintuonnissa</a:t>
            </a:r>
            <a:endParaRPr kumimoji="0" lang="fi-FI" sz="105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5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cxnSp>
        <p:nvCxnSpPr>
          <p:cNvPr id="52" name="Suora yhdysviiva 51">
            <a:extLst>
              <a:ext uri="{FF2B5EF4-FFF2-40B4-BE49-F238E27FC236}">
                <a16:creationId xmlns:a16="http://schemas.microsoft.com/office/drawing/2014/main" id="{4EF9DE5B-A0EE-35B2-4B66-70B00D9A776A}"/>
              </a:ext>
            </a:extLst>
          </p:cNvPr>
          <p:cNvCxnSpPr/>
          <p:nvPr/>
        </p:nvCxnSpPr>
        <p:spPr>
          <a:xfrm>
            <a:off x="8530721" y="5056875"/>
            <a:ext cx="2823130" cy="0"/>
          </a:xfrm>
          <a:prstGeom prst="line">
            <a:avLst/>
          </a:prstGeom>
          <a:noFill/>
          <a:ln w="19050" cap="flat" cmpd="sng" algn="ctr">
            <a:solidFill>
              <a:srgbClr val="A2D6D3"/>
            </a:solidFill>
            <a:prstDash val="lgDash"/>
            <a:miter lim="800000"/>
          </a:ln>
          <a:effectLst/>
        </p:spPr>
      </p:cxnSp>
      <p:sp>
        <p:nvSpPr>
          <p:cNvPr id="53" name="Tekstiruutu 52">
            <a:extLst>
              <a:ext uri="{FF2B5EF4-FFF2-40B4-BE49-F238E27FC236}">
                <a16:creationId xmlns:a16="http://schemas.microsoft.com/office/drawing/2014/main" id="{2832C14E-C245-91C8-AB56-868ABEF4BAB4}"/>
              </a:ext>
            </a:extLst>
          </p:cNvPr>
          <p:cNvSpPr txBox="1"/>
          <p:nvPr/>
        </p:nvSpPr>
        <p:spPr>
          <a:xfrm>
            <a:off x="4353473" y="5262820"/>
            <a:ext cx="3397488" cy="758862"/>
          </a:xfrm>
          <a:prstGeom prst="rect">
            <a:avLst/>
          </a:prstGeom>
          <a:noFill/>
          <a:ln w="19050">
            <a:noFill/>
          </a:ln>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a typeface="+mn-ea"/>
                <a:cs typeface="+mn-cs"/>
              </a:rPr>
              <a:t>Sidosryhmäkyselyt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Kyselyt tapahtumajärjestäjille, tilojen vuokraajille, yrityskumppaneille tai muille sidosryhmille</a:t>
            </a:r>
            <a:endParaRPr kumimoji="0" lang="fi-FI" sz="5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endParaRPr>
          </a:p>
        </p:txBody>
      </p:sp>
      <p:cxnSp>
        <p:nvCxnSpPr>
          <p:cNvPr id="54" name="Suora yhdysviiva 53">
            <a:extLst>
              <a:ext uri="{FF2B5EF4-FFF2-40B4-BE49-F238E27FC236}">
                <a16:creationId xmlns:a16="http://schemas.microsoft.com/office/drawing/2014/main" id="{F9D55F0D-A81C-F10F-6D3B-15BA685B89FD}"/>
              </a:ext>
            </a:extLst>
          </p:cNvPr>
          <p:cNvCxnSpPr/>
          <p:nvPr/>
        </p:nvCxnSpPr>
        <p:spPr>
          <a:xfrm>
            <a:off x="4726909" y="5059351"/>
            <a:ext cx="2823130" cy="0"/>
          </a:xfrm>
          <a:prstGeom prst="line">
            <a:avLst/>
          </a:prstGeom>
          <a:noFill/>
          <a:ln w="19050" cap="flat" cmpd="sng" algn="ctr">
            <a:solidFill>
              <a:srgbClr val="A2D6D3"/>
            </a:solidFill>
            <a:prstDash val="lgDash"/>
            <a:miter lim="800000"/>
          </a:ln>
          <a:effectLst/>
        </p:spPr>
      </p:cxnSp>
    </p:spTree>
    <p:extLst>
      <p:ext uri="{BB962C8B-B14F-4D97-AF65-F5344CB8AC3E}">
        <p14:creationId xmlns:p14="http://schemas.microsoft.com/office/powerpoint/2010/main" val="330804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51F2-5591-5CA7-5610-30B8A42D4A0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A384E75-524F-CBA6-5803-C0D59A70A8FC}"/>
              </a:ext>
            </a:extLst>
          </p:cNvPr>
          <p:cNvSpPr txBox="1">
            <a:spLocks/>
          </p:cNvSpPr>
          <p:nvPr/>
        </p:nvSpPr>
        <p:spPr>
          <a:xfrm>
            <a:off x="726046" y="593028"/>
            <a:ext cx="10739907"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t>
            </a:r>
            <a:r>
              <a:rPr lang="fi-FI" sz="2400" i="1" dirty="0">
                <a:solidFill>
                  <a:srgbClr val="00ACAB"/>
                </a:solidFill>
                <a:latin typeface="Avenir Next LT Pro Demi" panose="020B0704020202020204" pitchFamily="34" charset="0"/>
              </a:rPr>
              <a:t>Kerro halutessasi mihin asioihin kiinnittäisit huomiota tapahtuman kehittämisessä?”</a:t>
            </a:r>
            <a:endPar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endParaRPr>
          </a:p>
        </p:txBody>
      </p:sp>
      <p:sp>
        <p:nvSpPr>
          <p:cNvPr id="5" name="Tekstiruutu 4">
            <a:extLst>
              <a:ext uri="{FF2B5EF4-FFF2-40B4-BE49-F238E27FC236}">
                <a16:creationId xmlns:a16="http://schemas.microsoft.com/office/drawing/2014/main" id="{D5AAD668-BC23-4AD5-D7E8-8EB7F9D0E062}"/>
              </a:ext>
            </a:extLst>
          </p:cNvPr>
          <p:cNvSpPr txBox="1"/>
          <p:nvPr/>
        </p:nvSpPr>
        <p:spPr>
          <a:xfrm>
            <a:off x="838200" y="6416961"/>
            <a:ext cx="823918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Kaikki avoimet vastaukset toimitettu erikseen.</a:t>
            </a:r>
          </a:p>
        </p:txBody>
      </p:sp>
      <p:sp>
        <p:nvSpPr>
          <p:cNvPr id="7" name="Tekstiruutu 6">
            <a:extLst>
              <a:ext uri="{FF2B5EF4-FFF2-40B4-BE49-F238E27FC236}">
                <a16:creationId xmlns:a16="http://schemas.microsoft.com/office/drawing/2014/main" id="{A35D0369-B32B-2842-B4B2-073E2F9E36C7}"/>
              </a:ext>
            </a:extLst>
          </p:cNvPr>
          <p:cNvSpPr txBox="1"/>
          <p:nvPr/>
        </p:nvSpPr>
        <p:spPr>
          <a:xfrm>
            <a:off x="-1" y="0"/>
            <a:ext cx="83112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sng"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Tekoälyllä luotu</a:t>
            </a:r>
            <a:r>
              <a:rPr kumimoji="0" lang="fi-FI" sz="1200"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 tiivistelmä</a:t>
            </a:r>
            <a:r>
              <a:rPr kumimoji="0" lang="fi-FI" sz="1200" b="0" u="none"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 avoimista vastauksista. Huomioithan, että tekoälyn tulkinnoissa voi olla epätarkkuuksia.</a:t>
            </a:r>
          </a:p>
        </p:txBody>
      </p:sp>
      <p:sp>
        <p:nvSpPr>
          <p:cNvPr id="4" name="Tekstiruutu 3">
            <a:extLst>
              <a:ext uri="{FF2B5EF4-FFF2-40B4-BE49-F238E27FC236}">
                <a16:creationId xmlns:a16="http://schemas.microsoft.com/office/drawing/2014/main" id="{9C267858-C58B-3AD1-F5D3-416F87BD8245}"/>
              </a:ext>
            </a:extLst>
          </p:cNvPr>
          <p:cNvSpPr txBox="1"/>
          <p:nvPr/>
        </p:nvSpPr>
        <p:spPr>
          <a:xfrm>
            <a:off x="838200" y="1546286"/>
            <a:ext cx="10902696" cy="4616648"/>
          </a:xfrm>
          <a:prstGeom prst="rect">
            <a:avLst/>
          </a:prstGeom>
          <a:noFill/>
        </p:spPr>
        <p:txBody>
          <a:bodyPr wrap="square">
            <a:spAutoFit/>
          </a:bodyPr>
          <a:lstStyle/>
          <a:p>
            <a:r>
              <a:rPr lang="fi-FI" sz="1400" u="sng" dirty="0">
                <a:latin typeface="Avenir Next LT Pro Light" panose="020B0304020202020204" pitchFamily="34" charset="0"/>
              </a:rPr>
              <a:t>Mainituimmat teemat avoimissa vastauksissa:</a:t>
            </a:r>
          </a:p>
          <a:p>
            <a:endParaRPr lang="fi-FI" sz="1400" u="sng" dirty="0">
              <a:latin typeface="Avenir Next LT Pro Light" panose="020B0304020202020204" pitchFamily="34" charset="0"/>
            </a:endParaRPr>
          </a:p>
          <a:p>
            <a:pPr marL="342900" indent="-342900">
              <a:buFont typeface="+mj-lt"/>
              <a:buAutoNum type="arabicPeriod"/>
            </a:pPr>
            <a:r>
              <a:rPr lang="fi-FI" sz="1400" b="1" dirty="0">
                <a:latin typeface="Avenir Next LT Pro Light" panose="020B0304020202020204" pitchFamily="34" charset="0"/>
              </a:rPr>
              <a:t>Katsomoiden parantaminen ja turvallisuus: </a:t>
            </a:r>
            <a:r>
              <a:rPr lang="fi-FI" sz="1400" dirty="0">
                <a:latin typeface="Avenir Next LT Pro Light" panose="020B0304020202020204" pitchFamily="34" charset="0"/>
              </a:rPr>
              <a:t>Katsomoiden kulkureittejä pidettiin liian kapeina ja riittämättöminä, mikä koettiin jopa turvallisuusriskiksi. Lisäksi toivottiin enemmän istumapaikkoja ja parempaa näkyvyyttä lapsille ja lyhyemmille katsojille, jotka jäivät helposti muiden taakse.</a:t>
            </a:r>
          </a:p>
          <a:p>
            <a:pPr marL="342900" indent="-342900">
              <a:buFont typeface="+mj-lt"/>
              <a:buAutoNum type="arabicPeriod"/>
            </a:pPr>
            <a:r>
              <a:rPr lang="fi-FI" sz="1400" b="1" dirty="0">
                <a:latin typeface="Avenir Next LT Pro Light" panose="020B0304020202020204" pitchFamily="34" charset="0"/>
              </a:rPr>
              <a:t>Myyntipisteiden määrä ja jonojen hallinta: </a:t>
            </a:r>
            <a:r>
              <a:rPr lang="fi-FI" sz="1400" dirty="0">
                <a:latin typeface="Avenir Next LT Pro Light" panose="020B0304020202020204" pitchFamily="34" charset="0"/>
              </a:rPr>
              <a:t>Erityisesti suosituimpien otteluiden ja erätaukojen aikana myyntipisteille muodostui pitkiä jonoja, jolloin kaikki eivät ehtineet asioida. Ratkaisuksi ehdotettiin myyntipisteiden lisäämistä, makkaran paistamista ennakkoon ja selkeämpiä jonotusmerkintöjä.</a:t>
            </a:r>
          </a:p>
          <a:p>
            <a:pPr marL="342900" indent="-342900">
              <a:buFont typeface="+mj-lt"/>
              <a:buAutoNum type="arabicPeriod"/>
            </a:pPr>
            <a:r>
              <a:rPr lang="fi-FI" sz="1400" b="1" dirty="0">
                <a:latin typeface="Avenir Next LT Pro Light" panose="020B0304020202020204" pitchFamily="34" charset="0"/>
              </a:rPr>
              <a:t>Opasteet ja saapumisen selkeys: </a:t>
            </a:r>
            <a:r>
              <a:rPr lang="fi-FI" sz="1400" dirty="0">
                <a:latin typeface="Avenir Next LT Pro Light" panose="020B0304020202020204" pitchFamily="34" charset="0"/>
              </a:rPr>
              <a:t>Tapahtuma-alueen opastusta pidettiin puutteellisena, erityisesti sisäänkäyntien, pysäköintialueiden ja eri katsomonosien löytämisen suhteen. Myös porttien ja lipuntarkastuksen sijaintia sekä toimintatapoja kritisoitiin sekavuudesta.</a:t>
            </a:r>
          </a:p>
          <a:p>
            <a:pPr marL="342900" indent="-342900">
              <a:buFont typeface="+mj-lt"/>
              <a:buAutoNum type="arabicPeriod"/>
            </a:pPr>
            <a:r>
              <a:rPr lang="fi-FI" sz="1400" b="1" dirty="0">
                <a:latin typeface="Avenir Next LT Pro Light" panose="020B0304020202020204" pitchFamily="34" charset="0"/>
              </a:rPr>
              <a:t>Liukkauden torjunta: </a:t>
            </a:r>
            <a:r>
              <a:rPr lang="fi-FI" sz="1400" dirty="0">
                <a:latin typeface="Avenir Next LT Pro Light" panose="020B0304020202020204" pitchFamily="34" charset="0"/>
              </a:rPr>
              <a:t>Alueen ja katsomoiden liukkaus koettiin merkittäväksi turvallisuusriskiksi, ja vastaajat toivoivat huomattavasti aktiivisempaa hiekoitusta.</a:t>
            </a:r>
          </a:p>
          <a:p>
            <a:pPr marL="342900" indent="-342900">
              <a:buFont typeface="+mj-lt"/>
              <a:buAutoNum type="arabicPeriod"/>
            </a:pPr>
            <a:r>
              <a:rPr lang="fi-FI" sz="1400" b="1" dirty="0">
                <a:latin typeface="Avenir Next LT Pro Light" panose="020B0304020202020204" pitchFamily="34" charset="0"/>
              </a:rPr>
              <a:t>Fanituotteiden riittävyys ja valikoima: </a:t>
            </a:r>
            <a:r>
              <a:rPr lang="fi-FI" sz="1400" dirty="0">
                <a:latin typeface="Avenir Next LT Pro Light" panose="020B0304020202020204" pitchFamily="34" charset="0"/>
              </a:rPr>
              <a:t>Suosituimmat tuotteet, kuten kisapipot ja kaulahuivit, loppuivat kesken jo turnauksen alkuvaiheessa. Myyntiin toivottiin laajempaa valikoimaa ja parempaa varautumista kysyntään.</a:t>
            </a:r>
          </a:p>
          <a:p>
            <a:pPr marL="342900" indent="-342900">
              <a:buFont typeface="+mj-lt"/>
              <a:buAutoNum type="arabicPeriod"/>
            </a:pPr>
            <a:r>
              <a:rPr lang="fi-FI" sz="1400" b="1" dirty="0">
                <a:latin typeface="Avenir Next LT Pro Light" panose="020B0304020202020204" pitchFamily="34" charset="0"/>
              </a:rPr>
              <a:t>Lämpimät tilat ja halliolosuhteet: </a:t>
            </a:r>
            <a:r>
              <a:rPr lang="fi-FI" sz="1400" dirty="0">
                <a:latin typeface="Avenir Next LT Pro Light" panose="020B0304020202020204" pitchFamily="34" charset="0"/>
              </a:rPr>
              <a:t>Useat kävijät kaipasivat muillekin kuin VIP-vieraille mahdollisuutta päästä lämmittelemään pelien välissä. Useissa vastauksissa nähtiin, että pysyvä jääpallohalli olisi paras ratkaisu olosuhteiden kehittämiseen.</a:t>
            </a:r>
          </a:p>
          <a:p>
            <a:pPr marL="342900" indent="-342900">
              <a:buFont typeface="+mj-lt"/>
              <a:buAutoNum type="arabicPeriod"/>
            </a:pPr>
            <a:r>
              <a:rPr lang="fi-FI" sz="1400" b="1" dirty="0">
                <a:latin typeface="Avenir Next LT Pro Light" panose="020B0304020202020204" pitchFamily="34" charset="0"/>
              </a:rPr>
              <a:t>Markkinointi, viestintä ja ennakko-ohjeistus: </a:t>
            </a:r>
            <a:r>
              <a:rPr lang="fi-FI" sz="1400" dirty="0">
                <a:latin typeface="Avenir Next LT Pro Light" panose="020B0304020202020204" pitchFamily="34" charset="0"/>
              </a:rPr>
              <a:t>Tapahtuman toivottiin näkyvän vahvemmin kaupungin katukuvassa ja markkinoinnin alkavan aiemmin. Myös sääntöjen kertaamista lajia tuntemattomille ja selkeämpää somerytmiä otteluohjelmista kaivattiin.</a:t>
            </a:r>
          </a:p>
          <a:p>
            <a:pPr marL="342900" indent="-342900">
              <a:buFont typeface="+mj-lt"/>
              <a:buAutoNum type="arabicPeriod"/>
            </a:pPr>
            <a:r>
              <a:rPr lang="fi-FI" sz="1400" b="1" dirty="0">
                <a:latin typeface="Avenir Next LT Pro Light" panose="020B0304020202020204" pitchFamily="34" charset="0"/>
              </a:rPr>
              <a:t>Tekniikka, </a:t>
            </a:r>
            <a:r>
              <a:rPr lang="fi-FI" sz="1400" b="1" dirty="0" err="1">
                <a:latin typeface="Avenir Next LT Pro Light" panose="020B0304020202020204" pitchFamily="34" charset="0"/>
              </a:rPr>
              <a:t>screenit</a:t>
            </a:r>
            <a:r>
              <a:rPr lang="fi-FI" sz="1400" b="1" dirty="0">
                <a:latin typeface="Avenir Next LT Pro Light" panose="020B0304020202020204" pitchFamily="34" charset="0"/>
              </a:rPr>
              <a:t> ja äänentoisto: </a:t>
            </a:r>
            <a:r>
              <a:rPr lang="fi-FI" sz="1400" dirty="0">
                <a:latin typeface="Avenir Next LT Pro Light" panose="020B0304020202020204" pitchFamily="34" charset="0"/>
              </a:rPr>
              <a:t>Tapahtumaan toivottiin isompia tai useampia </a:t>
            </a:r>
            <a:r>
              <a:rPr lang="fi-FI" sz="1400" dirty="0" err="1">
                <a:latin typeface="Avenir Next LT Pro Light" panose="020B0304020202020204" pitchFamily="34" charset="0"/>
              </a:rPr>
              <a:t>screenejä</a:t>
            </a:r>
            <a:r>
              <a:rPr lang="fi-FI" sz="1400" dirty="0">
                <a:latin typeface="Avenir Next LT Pro Light" panose="020B0304020202020204" pitchFamily="34" charset="0"/>
              </a:rPr>
              <a:t>, jotta tilanteet ja kellonajat näkyisivät kaikkiin katsomoihin. Myös äänentoiston laatua kritisoitiin paikoitellen epäselväksi tai liian kovaääniseksi.</a:t>
            </a:r>
          </a:p>
        </p:txBody>
      </p:sp>
    </p:spTree>
    <p:extLst>
      <p:ext uri="{BB962C8B-B14F-4D97-AF65-F5344CB8AC3E}">
        <p14:creationId xmlns:p14="http://schemas.microsoft.com/office/powerpoint/2010/main" val="1273554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50F9C-FA8F-4EAA-81FC-D17DDD0FB6B1}"/>
              </a:ext>
            </a:extLst>
          </p:cNvPr>
          <p:cNvSpPr>
            <a:spLocks noGrp="1"/>
          </p:cNvSpPr>
          <p:nvPr>
            <p:ph type="ctrTitle"/>
          </p:nvPr>
        </p:nvSpPr>
        <p:spPr>
          <a:xfrm>
            <a:off x="1165578" y="3201877"/>
            <a:ext cx="9860844" cy="1073842"/>
          </a:xfrm>
        </p:spPr>
        <p:txBody>
          <a:bodyPr>
            <a:normAutofit fontScale="90000"/>
          </a:bodyPr>
          <a:lstStyle/>
          <a:p>
            <a:pPr>
              <a:lnSpc>
                <a:spcPct val="150000"/>
              </a:lnSpc>
            </a:pPr>
            <a:r>
              <a:rPr lang="fi-FI" sz="4800" dirty="0">
                <a:solidFill>
                  <a:schemeClr val="bg1"/>
                </a:solidFill>
              </a:rPr>
              <a:t>Majoittuminen &amp; rahankäyttö paikkakunnalla</a:t>
            </a:r>
            <a:endParaRPr lang="fi-FI" sz="6600" dirty="0">
              <a:solidFill>
                <a:schemeClr val="bg1"/>
              </a:solidFill>
              <a:latin typeface="+mn-lt"/>
            </a:endParaRPr>
          </a:p>
        </p:txBody>
      </p:sp>
    </p:spTree>
    <p:extLst>
      <p:ext uri="{BB962C8B-B14F-4D97-AF65-F5344CB8AC3E}">
        <p14:creationId xmlns:p14="http://schemas.microsoft.com/office/powerpoint/2010/main" val="3970822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Majoittuminen</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6" name="Tekstiruutu 5">
            <a:extLst>
              <a:ext uri="{FF2B5EF4-FFF2-40B4-BE49-F238E27FC236}">
                <a16:creationId xmlns:a16="http://schemas.microsoft.com/office/drawing/2014/main" id="{D90C9193-EFFF-4CE3-A350-6C0C3B754990}"/>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lumMod val="65000"/>
                    <a:lumOff val="35000"/>
                  </a:prstClr>
                </a:solidFill>
                <a:effectLst/>
                <a:uLnTx/>
                <a:uFillTx/>
                <a:latin typeface="Avenir Next LT Pro Light" panose="020B0304020202020204" pitchFamily="34" charset="0"/>
                <a:ea typeface="MS PGothic"/>
                <a:cs typeface="+mn-cs"/>
              </a:rPr>
              <a:t>”Missä majoituit tapahtumavierailun yhteydessä?”</a:t>
            </a:r>
            <a:endParaRPr kumimoji="0" lang="fi-FI" sz="1400" b="0" i="1"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sp>
        <p:nvSpPr>
          <p:cNvPr id="12" name="Suorakulmio 11">
            <a:extLst>
              <a:ext uri="{FF2B5EF4-FFF2-40B4-BE49-F238E27FC236}">
                <a16:creationId xmlns:a16="http://schemas.microsoft.com/office/drawing/2014/main" id="{BA7C590B-2506-DE13-98E6-55F557CCC945}"/>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13" name="Kuva 12">
            <a:extLst>
              <a:ext uri="{FF2B5EF4-FFF2-40B4-BE49-F238E27FC236}">
                <a16:creationId xmlns:a16="http://schemas.microsoft.com/office/drawing/2014/main" id="{606B5224-6B74-4F9E-12D3-AB181EDB97E3}"/>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4" name="Tekstiruutu 13">
            <a:extLst>
              <a:ext uri="{FF2B5EF4-FFF2-40B4-BE49-F238E27FC236}">
                <a16:creationId xmlns:a16="http://schemas.microsoft.com/office/drawing/2014/main" id="{9AB2AA3C-D6F5-EE01-FCAE-0F3CA8A22008}"/>
              </a:ext>
            </a:extLst>
          </p:cNvPr>
          <p:cNvSpPr txBox="1"/>
          <p:nvPr/>
        </p:nvSpPr>
        <p:spPr>
          <a:xfrm>
            <a:off x="9849118" y="1762137"/>
            <a:ext cx="2138744" cy="37441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Kaikista vastaajista </a:t>
            </a: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18 % yöpyi maksullisessa majoituksessa. </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Porin </a:t>
            </a:r>
            <a:r>
              <a:rPr kumimoji="0" lang="fi-FI" sz="160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ul</a:t>
            </a:r>
            <a:r>
              <a:rPr lang="fi-FI" sz="1600" dirty="0" err="1">
                <a:solidFill>
                  <a:prstClr val="white"/>
                </a:solidFill>
                <a:latin typeface="Avenir Next LT Pro Light" panose="020B0304020202020204" pitchFamily="34" charset="0"/>
                <a:ea typeface="MS PGothic"/>
              </a:rPr>
              <a:t>kopuolelta</a:t>
            </a:r>
            <a:r>
              <a:rPr lang="fi-FI" sz="1600" dirty="0">
                <a:solidFill>
                  <a:prstClr val="white"/>
                </a:solidFill>
                <a:latin typeface="Avenir Next LT Pro Light" panose="020B0304020202020204" pitchFamily="34" charset="0"/>
                <a:ea typeface="MS PGothic"/>
              </a:rPr>
              <a:t> saapuneissa maksullisesti majoittuneiden osuus 39 %.</a:t>
            </a: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sp>
        <p:nvSpPr>
          <p:cNvPr id="10" name="Suorakulmio: Pyöristetyt kulmat 9">
            <a:extLst>
              <a:ext uri="{FF2B5EF4-FFF2-40B4-BE49-F238E27FC236}">
                <a16:creationId xmlns:a16="http://schemas.microsoft.com/office/drawing/2014/main" id="{3370D4FE-10FB-6939-0A96-9E460378FBCC}"/>
              </a:ext>
            </a:extLst>
          </p:cNvPr>
          <p:cNvSpPr/>
          <p:nvPr/>
        </p:nvSpPr>
        <p:spPr bwMode="auto">
          <a:xfrm>
            <a:off x="1274618" y="3392424"/>
            <a:ext cx="2346960" cy="1955800"/>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2" name="Kuva 1">
            <a:extLst>
              <a:ext uri="{FF2B5EF4-FFF2-40B4-BE49-F238E27FC236}">
                <a16:creationId xmlns:a16="http://schemas.microsoft.com/office/drawing/2014/main" id="{45068D3A-8209-32F8-836C-430923537C35}"/>
              </a:ext>
            </a:extLst>
          </p:cNvPr>
          <p:cNvPicPr>
            <a:picLocks noChangeAspect="1"/>
          </p:cNvPicPr>
          <p:nvPr/>
        </p:nvPicPr>
        <p:blipFill>
          <a:blip r:embed="rId4"/>
          <a:stretch>
            <a:fillRect/>
          </a:stretch>
        </p:blipFill>
        <p:spPr>
          <a:xfrm>
            <a:off x="1274618" y="1957577"/>
            <a:ext cx="3966972" cy="4217958"/>
          </a:xfrm>
          <a:prstGeom prst="rect">
            <a:avLst/>
          </a:prstGeom>
        </p:spPr>
      </p:pic>
      <p:pic>
        <p:nvPicPr>
          <p:cNvPr id="3" name="Kuva 2">
            <a:extLst>
              <a:ext uri="{FF2B5EF4-FFF2-40B4-BE49-F238E27FC236}">
                <a16:creationId xmlns:a16="http://schemas.microsoft.com/office/drawing/2014/main" id="{43D45964-C1D0-AE68-F41F-88063C454490}"/>
              </a:ext>
            </a:extLst>
          </p:cNvPr>
          <p:cNvPicPr>
            <a:picLocks noChangeAspect="1"/>
          </p:cNvPicPr>
          <p:nvPr/>
        </p:nvPicPr>
        <p:blipFill>
          <a:blip r:embed="rId5"/>
          <a:stretch>
            <a:fillRect/>
          </a:stretch>
        </p:blipFill>
        <p:spPr>
          <a:xfrm>
            <a:off x="5088195" y="2179661"/>
            <a:ext cx="3966971" cy="3979747"/>
          </a:xfrm>
          <a:prstGeom prst="rect">
            <a:avLst/>
          </a:prstGeom>
        </p:spPr>
      </p:pic>
    </p:spTree>
    <p:extLst>
      <p:ext uri="{BB962C8B-B14F-4D97-AF65-F5344CB8AC3E}">
        <p14:creationId xmlns:p14="http://schemas.microsoft.com/office/powerpoint/2010/main" val="166087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BDFA1AB-3FAA-1DDB-1E2A-0CA287651F39}"/>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4C079668-1373-75EC-C89F-7FECCD6D3F3E}"/>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Majoittuminen</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6" name="Tekstiruutu 5">
            <a:extLst>
              <a:ext uri="{FF2B5EF4-FFF2-40B4-BE49-F238E27FC236}">
                <a16:creationId xmlns:a16="http://schemas.microsoft.com/office/drawing/2014/main" id="{F12DD56E-C40E-B84B-DF28-25736B361EAF}"/>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a:ln>
                  <a:noFill/>
                </a:ln>
                <a:solidFill>
                  <a:prstClr val="black">
                    <a:lumMod val="65000"/>
                    <a:lumOff val="35000"/>
                  </a:prstClr>
                </a:solidFill>
                <a:effectLst/>
                <a:uLnTx/>
                <a:uFillTx/>
                <a:latin typeface="Avenir Next LT Pro Light" panose="020B0304020202020204" pitchFamily="34" charset="0"/>
                <a:ea typeface="MS PGothic"/>
                <a:cs typeface="+mn-cs"/>
              </a:rPr>
              <a:t>”Missä majoituit tapahtumavierailun yhteydessä?”</a:t>
            </a:r>
            <a:endParaRPr kumimoji="0" lang="fi-FI" sz="1400" b="0" i="1"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sp>
        <p:nvSpPr>
          <p:cNvPr id="12" name="Suorakulmio 11">
            <a:extLst>
              <a:ext uri="{FF2B5EF4-FFF2-40B4-BE49-F238E27FC236}">
                <a16:creationId xmlns:a16="http://schemas.microsoft.com/office/drawing/2014/main" id="{4973CCE5-3180-D387-A573-9ADCDE5AACE9}"/>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13" name="Kuva 12">
            <a:extLst>
              <a:ext uri="{FF2B5EF4-FFF2-40B4-BE49-F238E27FC236}">
                <a16:creationId xmlns:a16="http://schemas.microsoft.com/office/drawing/2014/main" id="{4137DEA5-1B35-27E2-8945-B3226A5B3DC9}"/>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4" name="Tekstiruutu 13">
            <a:extLst>
              <a:ext uri="{FF2B5EF4-FFF2-40B4-BE49-F238E27FC236}">
                <a16:creationId xmlns:a16="http://schemas.microsoft.com/office/drawing/2014/main" id="{A9A65BE6-49D5-9482-9A1F-7A6E8290DA16}"/>
              </a:ext>
            </a:extLst>
          </p:cNvPr>
          <p:cNvSpPr txBox="1"/>
          <p:nvPr/>
        </p:nvSpPr>
        <p:spPr>
          <a:xfrm>
            <a:off x="9849118" y="1762137"/>
            <a:ext cx="2138744" cy="37441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Kaikista vastaajista </a:t>
            </a: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18 % yöpyi maksullisessa majoituksessa. </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Porin </a:t>
            </a:r>
            <a:r>
              <a:rPr kumimoji="0" lang="fi-FI" sz="160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ul</a:t>
            </a:r>
            <a:r>
              <a:rPr lang="fi-FI" sz="1600" dirty="0" err="1">
                <a:solidFill>
                  <a:prstClr val="white"/>
                </a:solidFill>
                <a:latin typeface="Avenir Next LT Pro Light" panose="020B0304020202020204" pitchFamily="34" charset="0"/>
                <a:ea typeface="MS PGothic"/>
              </a:rPr>
              <a:t>kopuolelta</a:t>
            </a:r>
            <a:r>
              <a:rPr lang="fi-FI" sz="1600" dirty="0">
                <a:solidFill>
                  <a:prstClr val="white"/>
                </a:solidFill>
                <a:latin typeface="Avenir Next LT Pro Light" panose="020B0304020202020204" pitchFamily="34" charset="0"/>
                <a:ea typeface="MS PGothic"/>
              </a:rPr>
              <a:t> saapuneissa maksullisesti majoittuneiden osuus 39 %.</a:t>
            </a: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pic>
        <p:nvPicPr>
          <p:cNvPr id="4" name="Kuva 3">
            <a:extLst>
              <a:ext uri="{FF2B5EF4-FFF2-40B4-BE49-F238E27FC236}">
                <a16:creationId xmlns:a16="http://schemas.microsoft.com/office/drawing/2014/main" id="{34C38E12-BCF3-FF4D-62FF-581BB3151804}"/>
              </a:ext>
            </a:extLst>
          </p:cNvPr>
          <p:cNvPicPr>
            <a:picLocks noChangeAspect="1"/>
          </p:cNvPicPr>
          <p:nvPr/>
        </p:nvPicPr>
        <p:blipFill>
          <a:blip r:embed="rId4"/>
          <a:stretch>
            <a:fillRect/>
          </a:stretch>
        </p:blipFill>
        <p:spPr>
          <a:xfrm>
            <a:off x="1664044" y="2197314"/>
            <a:ext cx="3779848" cy="3798137"/>
          </a:xfrm>
          <a:prstGeom prst="rect">
            <a:avLst/>
          </a:prstGeom>
        </p:spPr>
      </p:pic>
      <p:pic>
        <p:nvPicPr>
          <p:cNvPr id="5" name="Kuva 4">
            <a:extLst>
              <a:ext uri="{FF2B5EF4-FFF2-40B4-BE49-F238E27FC236}">
                <a16:creationId xmlns:a16="http://schemas.microsoft.com/office/drawing/2014/main" id="{7BCD3213-4C4B-3B2E-8894-30DA3529D6E9}"/>
              </a:ext>
            </a:extLst>
          </p:cNvPr>
          <p:cNvPicPr>
            <a:picLocks noChangeAspect="1"/>
          </p:cNvPicPr>
          <p:nvPr/>
        </p:nvPicPr>
        <p:blipFill>
          <a:blip r:embed="rId5"/>
          <a:stretch>
            <a:fillRect/>
          </a:stretch>
        </p:blipFill>
        <p:spPr>
          <a:xfrm>
            <a:off x="5379015" y="2161081"/>
            <a:ext cx="3779848" cy="3798137"/>
          </a:xfrm>
          <a:prstGeom prst="rect">
            <a:avLst/>
          </a:prstGeom>
        </p:spPr>
      </p:pic>
    </p:spTree>
    <p:extLst>
      <p:ext uri="{BB962C8B-B14F-4D97-AF65-F5344CB8AC3E}">
        <p14:creationId xmlns:p14="http://schemas.microsoft.com/office/powerpoint/2010/main" val="1184887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Majoitusyöt Porissa</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2" name="Tekstiruutu 1">
            <a:extLst>
              <a:ext uri="{FF2B5EF4-FFF2-40B4-BE49-F238E27FC236}">
                <a16:creationId xmlns:a16="http://schemas.microsoft.com/office/drawing/2014/main" id="{37058A5F-4A67-45E4-B019-10E0D2493D1E}"/>
              </a:ext>
            </a:extLst>
          </p:cNvPr>
          <p:cNvSpPr txBox="1"/>
          <p:nvPr/>
        </p:nvSpPr>
        <p:spPr>
          <a:xfrm>
            <a:off x="9849118" y="1762137"/>
            <a:ext cx="2138744" cy="22667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Maksullisesti majoittuneet yöpyivät keskiarvoisesti 2,4 yötä järjestämis-paikkakunnalla. </a:t>
            </a: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sp>
        <p:nvSpPr>
          <p:cNvPr id="13" name="Suorakulmio: Pyöristetyt kulmat 12">
            <a:extLst>
              <a:ext uri="{FF2B5EF4-FFF2-40B4-BE49-F238E27FC236}">
                <a16:creationId xmlns:a16="http://schemas.microsoft.com/office/drawing/2014/main" id="{2B04FE18-62F4-4104-847F-2871A1EEC998}"/>
              </a:ext>
            </a:extLst>
          </p:cNvPr>
          <p:cNvSpPr/>
          <p:nvPr/>
        </p:nvSpPr>
        <p:spPr bwMode="auto">
          <a:xfrm>
            <a:off x="5505076" y="5153353"/>
            <a:ext cx="1389499" cy="963983"/>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5" name="Tekstiruutu 4">
            <a:extLst>
              <a:ext uri="{FF2B5EF4-FFF2-40B4-BE49-F238E27FC236}">
                <a16:creationId xmlns:a16="http://schemas.microsoft.com/office/drawing/2014/main" id="{EC98C4B9-C1DF-31D1-DF59-2BC89CFA375A}"/>
              </a:ext>
            </a:extLst>
          </p:cNvPr>
          <p:cNvSpPr txBox="1"/>
          <p:nvPr/>
        </p:nvSpPr>
        <p:spPr>
          <a:xfrm>
            <a:off x="838200" y="1168802"/>
            <a:ext cx="880678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”Kuinka monta yötä majoituit maksullisesti tapahtuman JÄRJESTÄMISPAIKKAKUNNALLA tapahtumavierailun yhteydessä?”</a:t>
            </a:r>
          </a:p>
        </p:txBody>
      </p:sp>
      <p:pic>
        <p:nvPicPr>
          <p:cNvPr id="3" name="Kuva 2">
            <a:extLst>
              <a:ext uri="{FF2B5EF4-FFF2-40B4-BE49-F238E27FC236}">
                <a16:creationId xmlns:a16="http://schemas.microsoft.com/office/drawing/2014/main" id="{9E647475-DDB0-92CC-3E6D-786200B61B09}"/>
              </a:ext>
            </a:extLst>
          </p:cNvPr>
          <p:cNvPicPr>
            <a:picLocks noChangeAspect="1"/>
          </p:cNvPicPr>
          <p:nvPr/>
        </p:nvPicPr>
        <p:blipFill>
          <a:blip r:embed="rId4"/>
          <a:stretch>
            <a:fillRect/>
          </a:stretch>
        </p:blipFill>
        <p:spPr>
          <a:xfrm>
            <a:off x="2922940" y="1762137"/>
            <a:ext cx="4081364" cy="4831002"/>
          </a:xfrm>
          <a:prstGeom prst="rect">
            <a:avLst/>
          </a:prstGeom>
        </p:spPr>
      </p:pic>
    </p:spTree>
    <p:extLst>
      <p:ext uri="{BB962C8B-B14F-4D97-AF65-F5344CB8AC3E}">
        <p14:creationId xmlns:p14="http://schemas.microsoft.com/office/powerpoint/2010/main" val="304916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A6C9285B-FBA8-8487-614B-5A155052A9EF}"/>
              </a:ext>
            </a:extLst>
          </p:cNvPr>
          <p:cNvSpPr txBox="1"/>
          <p:nvPr/>
        </p:nvSpPr>
        <p:spPr>
          <a:xfrm>
            <a:off x="838200" y="1168802"/>
            <a:ext cx="1039495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”Kuinka paljon käytit rahaa seuraaviin asioihin tapahtumavierailusi aikana? Toivomme arviota rahankäytöstä per henkilö.”</a:t>
            </a:r>
          </a:p>
        </p:txBody>
      </p:sp>
      <p:sp>
        <p:nvSpPr>
          <p:cNvPr id="8" name="Tekstiruutu 7">
            <a:extLst>
              <a:ext uri="{FF2B5EF4-FFF2-40B4-BE49-F238E27FC236}">
                <a16:creationId xmlns:a16="http://schemas.microsoft.com/office/drawing/2014/main" id="{D85F4A09-651F-1F71-BD7F-0431D7CE11C4}"/>
              </a:ext>
            </a:extLst>
          </p:cNvPr>
          <p:cNvSpPr txBox="1"/>
          <p:nvPr/>
        </p:nvSpPr>
        <p:spPr>
          <a:xfrm>
            <a:off x="571502" y="5965420"/>
            <a:ext cx="9644742"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Jääpallon MM-tapahtumakävijä käytti Porissa keskiarvollisesti noin </a:t>
            </a:r>
            <a:r>
              <a:rPr lang="fi-FI" sz="1600" b="1" i="1" u="sng" dirty="0">
                <a:solidFill>
                  <a:prstClr val="black">
                    <a:lumMod val="65000"/>
                    <a:lumOff val="35000"/>
                  </a:prstClr>
                </a:solidFill>
                <a:latin typeface="Avenir Next LT Pro Light" panose="020B0304020202020204" pitchFamily="34" charset="0"/>
                <a:ea typeface="MS PGothic"/>
              </a:rPr>
              <a:t>194</a:t>
            </a:r>
            <a:r>
              <a:rPr kumimoji="0" lang="fi-FI" sz="1600" b="1" i="1" u="sng"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 euroa</a:t>
            </a:r>
            <a:r>
              <a:rPr kumimoji="0" lang="fi-FI" sz="16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 (sis. myös tapahtumalipun). Porin ulkopuolelta saapuneissa keskiarvo noin </a:t>
            </a:r>
            <a:r>
              <a:rPr kumimoji="0" lang="fi-FI" sz="1600" b="1" i="1" u="sng"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277 euroa</a:t>
            </a:r>
            <a:r>
              <a:rPr kumimoji="0" lang="fi-FI" sz="16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a:t>
            </a:r>
          </a:p>
        </p:txBody>
      </p:sp>
      <p:sp>
        <p:nvSpPr>
          <p:cNvPr id="3" name="Otsikko 1">
            <a:extLst>
              <a:ext uri="{FF2B5EF4-FFF2-40B4-BE49-F238E27FC236}">
                <a16:creationId xmlns:a16="http://schemas.microsoft.com/office/drawing/2014/main" id="{08A1A12A-65EE-CA76-68DA-711CA99C55B7}"/>
              </a:ext>
            </a:extLst>
          </p:cNvPr>
          <p:cNvSpPr txBox="1">
            <a:spLocks/>
          </p:cNvSpPr>
          <p:nvPr/>
        </p:nvSpPr>
        <p:spPr>
          <a:xfrm>
            <a:off x="838199" y="415639"/>
            <a:ext cx="11048997"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Tapahtumakävijöiden rahankäyttö Porissa  </a:t>
            </a:r>
            <a:r>
              <a:rPr kumimoji="0" lang="fi-FI" sz="24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rPr>
              <a:t>// Jääpallon MM 2026</a:t>
            </a:r>
            <a:endParaRPr kumimoji="0" lang="fi-FI" sz="18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7" name="Suorakulmio: Pyöristetyt kulmat 6">
            <a:extLst>
              <a:ext uri="{FF2B5EF4-FFF2-40B4-BE49-F238E27FC236}">
                <a16:creationId xmlns:a16="http://schemas.microsoft.com/office/drawing/2014/main" id="{350C2944-1776-AD35-33EA-058FD2823835}"/>
              </a:ext>
            </a:extLst>
          </p:cNvPr>
          <p:cNvSpPr/>
          <p:nvPr/>
        </p:nvSpPr>
        <p:spPr bwMode="auto">
          <a:xfrm>
            <a:off x="5245100" y="4615130"/>
            <a:ext cx="941568" cy="714747"/>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sp>
        <p:nvSpPr>
          <p:cNvPr id="9" name="Suorakulmio: Pyöristetyt kulmat 8">
            <a:extLst>
              <a:ext uri="{FF2B5EF4-FFF2-40B4-BE49-F238E27FC236}">
                <a16:creationId xmlns:a16="http://schemas.microsoft.com/office/drawing/2014/main" id="{4878FD07-FC31-2033-8EF9-C93F9F5B079A}"/>
              </a:ext>
            </a:extLst>
          </p:cNvPr>
          <p:cNvSpPr/>
          <p:nvPr/>
        </p:nvSpPr>
        <p:spPr bwMode="auto">
          <a:xfrm>
            <a:off x="7133992" y="4615130"/>
            <a:ext cx="941568" cy="714747"/>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D158E1E7-57CC-D561-2418-835223599C91}"/>
              </a:ext>
            </a:extLst>
          </p:cNvPr>
          <p:cNvPicPr>
            <a:picLocks noChangeAspect="1"/>
          </p:cNvPicPr>
          <p:nvPr/>
        </p:nvPicPr>
        <p:blipFill>
          <a:blip r:embed="rId3"/>
          <a:stretch>
            <a:fillRect/>
          </a:stretch>
        </p:blipFill>
        <p:spPr>
          <a:xfrm>
            <a:off x="936030" y="1782767"/>
            <a:ext cx="9208770" cy="3547110"/>
          </a:xfrm>
          <a:prstGeom prst="rect">
            <a:avLst/>
          </a:prstGeom>
        </p:spPr>
      </p:pic>
    </p:spTree>
    <p:extLst>
      <p:ext uri="{BB962C8B-B14F-4D97-AF65-F5344CB8AC3E}">
        <p14:creationId xmlns:p14="http://schemas.microsoft.com/office/powerpoint/2010/main" val="3883841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A54B05DB-525C-4636-A583-7B00DB976DB2}"/>
              </a:ext>
            </a:extLst>
          </p:cNvPr>
          <p:cNvSpPr/>
          <p:nvPr/>
        </p:nvSpPr>
        <p:spPr bwMode="auto">
          <a:xfrm>
            <a:off x="1055438" y="1708389"/>
            <a:ext cx="4896545" cy="1655595"/>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
        <p:nvSpPr>
          <p:cNvPr id="19" name="Suorakulmio 18">
            <a:extLst>
              <a:ext uri="{FF2B5EF4-FFF2-40B4-BE49-F238E27FC236}">
                <a16:creationId xmlns:a16="http://schemas.microsoft.com/office/drawing/2014/main" id="{BF239E1F-E887-4072-9F0A-934A4226D88E}"/>
              </a:ext>
            </a:extLst>
          </p:cNvPr>
          <p:cNvSpPr/>
          <p:nvPr/>
        </p:nvSpPr>
        <p:spPr bwMode="auto">
          <a:xfrm>
            <a:off x="6240012" y="1708388"/>
            <a:ext cx="4896545" cy="1655595"/>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sp>
        <p:nvSpPr>
          <p:cNvPr id="8" name="Tekstiruutu 7">
            <a:extLst>
              <a:ext uri="{FF2B5EF4-FFF2-40B4-BE49-F238E27FC236}">
                <a16:creationId xmlns:a16="http://schemas.microsoft.com/office/drawing/2014/main" id="{69C564E0-8BD5-4151-8E08-774E4C3915A1}"/>
              </a:ext>
            </a:extLst>
          </p:cNvPr>
          <p:cNvSpPr txBox="1"/>
          <p:nvPr/>
        </p:nvSpPr>
        <p:spPr>
          <a:xfrm>
            <a:off x="1267051" y="2031877"/>
            <a:ext cx="4436895" cy="74905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TAPAHTUMASSA (sis. liput)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 770 000 €</a:t>
            </a:r>
          </a:p>
        </p:txBody>
      </p:sp>
      <p:sp>
        <p:nvSpPr>
          <p:cNvPr id="14" name="Tekstiruutu 13">
            <a:extLst>
              <a:ext uri="{FF2B5EF4-FFF2-40B4-BE49-F238E27FC236}">
                <a16:creationId xmlns:a16="http://schemas.microsoft.com/office/drawing/2014/main" id="{8C68A422-54F6-4B79-946C-045324E69033}"/>
              </a:ext>
            </a:extLst>
          </p:cNvPr>
          <p:cNvSpPr txBox="1"/>
          <p:nvPr/>
        </p:nvSpPr>
        <p:spPr>
          <a:xfrm>
            <a:off x="6320673" y="2031877"/>
            <a:ext cx="4743878" cy="7458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PORISSA TAPAHTUMAPAIKAN ULKOPUOLELLA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 900 000 €</a:t>
            </a:r>
          </a:p>
        </p:txBody>
      </p:sp>
      <p:sp>
        <p:nvSpPr>
          <p:cNvPr id="15" name="Vasen aaltosulje 14">
            <a:extLst>
              <a:ext uri="{FF2B5EF4-FFF2-40B4-BE49-F238E27FC236}">
                <a16:creationId xmlns:a16="http://schemas.microsoft.com/office/drawing/2014/main" id="{85179E85-E587-43F0-B42E-8D8F1414E799}"/>
              </a:ext>
            </a:extLst>
          </p:cNvPr>
          <p:cNvSpPr/>
          <p:nvPr/>
        </p:nvSpPr>
        <p:spPr>
          <a:xfrm rot="16200000">
            <a:off x="5663952" y="-819473"/>
            <a:ext cx="864095" cy="10081119"/>
          </a:xfrm>
          <a:prstGeom prst="leftBrace">
            <a:avLst>
              <a:gd name="adj1" fmla="val 0"/>
              <a:gd name="adj2" fmla="val 49675"/>
            </a:avLst>
          </a:prstGeom>
          <a:noFill/>
          <a:ln w="38100" cap="flat" cmpd="sng" algn="ctr">
            <a:solidFill>
              <a:srgbClr val="1AB49C">
                <a:alpha val="34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black"/>
              </a:solidFill>
              <a:effectLst/>
              <a:uLnTx/>
              <a:uFillTx/>
              <a:latin typeface="Avenir Next LT Pro Light" panose="020B0304020202020204" pitchFamily="34" charset="0"/>
              <a:ea typeface="MS PGothic"/>
              <a:cs typeface="+mn-cs"/>
            </a:endParaRPr>
          </a:p>
        </p:txBody>
      </p:sp>
      <p:sp>
        <p:nvSpPr>
          <p:cNvPr id="16" name="Tekstiruutu 15">
            <a:extLst>
              <a:ext uri="{FF2B5EF4-FFF2-40B4-BE49-F238E27FC236}">
                <a16:creationId xmlns:a16="http://schemas.microsoft.com/office/drawing/2014/main" id="{69C801D3-9305-40C8-B5F5-AABF02076C80}"/>
              </a:ext>
            </a:extLst>
          </p:cNvPr>
          <p:cNvSpPr txBox="1"/>
          <p:nvPr/>
        </p:nvSpPr>
        <p:spPr>
          <a:xfrm>
            <a:off x="3195462" y="4775264"/>
            <a:ext cx="5582486"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n. 1,67 milj. €</a:t>
            </a:r>
          </a:p>
        </p:txBody>
      </p:sp>
      <p:sp>
        <p:nvSpPr>
          <p:cNvPr id="3" name="Otsikko 1">
            <a:extLst>
              <a:ext uri="{FF2B5EF4-FFF2-40B4-BE49-F238E27FC236}">
                <a16:creationId xmlns:a16="http://schemas.microsoft.com/office/drawing/2014/main" id="{8C327B4D-F530-1EBF-D5A3-88731EFE01D4}"/>
              </a:ext>
            </a:extLst>
          </p:cNvPr>
          <p:cNvSpPr txBox="1">
            <a:spLocks/>
          </p:cNvSpPr>
          <p:nvPr/>
        </p:nvSpPr>
        <p:spPr>
          <a:xfrm>
            <a:off x="838199" y="415639"/>
            <a:ext cx="11048997"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Tapahtumakävijöiden rahankäyttö Porissa  </a:t>
            </a:r>
            <a:r>
              <a:rPr kumimoji="0" lang="fi-FI" sz="24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rPr>
              <a:t>// Jääpallon MM 2026</a:t>
            </a:r>
            <a:endParaRPr kumimoji="0" lang="fi-FI" sz="18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6" name="Tekstiruutu 5">
            <a:extLst>
              <a:ext uri="{FF2B5EF4-FFF2-40B4-BE49-F238E27FC236}">
                <a16:creationId xmlns:a16="http://schemas.microsoft.com/office/drawing/2014/main" id="{E765CA3C-4D09-EA81-302C-C2AB07C56061}"/>
              </a:ext>
            </a:extLst>
          </p:cNvPr>
          <p:cNvSpPr txBox="1"/>
          <p:nvPr/>
        </p:nvSpPr>
        <p:spPr>
          <a:xfrm>
            <a:off x="6240012" y="3427280"/>
            <a:ext cx="489654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…josta Porin ulkopuolelta saapuneiden osuus:</a:t>
            </a:r>
            <a:b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b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n. 640 000 €</a:t>
            </a:r>
          </a:p>
        </p:txBody>
      </p:sp>
      <p:sp>
        <p:nvSpPr>
          <p:cNvPr id="7" name="Tekstiruutu 6">
            <a:extLst>
              <a:ext uri="{FF2B5EF4-FFF2-40B4-BE49-F238E27FC236}">
                <a16:creationId xmlns:a16="http://schemas.microsoft.com/office/drawing/2014/main" id="{7820757D-1203-AA15-CDEF-62293FBBB375}"/>
              </a:ext>
            </a:extLst>
          </p:cNvPr>
          <p:cNvSpPr txBox="1"/>
          <p:nvPr/>
        </p:nvSpPr>
        <p:spPr>
          <a:xfrm>
            <a:off x="3647727" y="5622651"/>
            <a:ext cx="489654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…josta Porin ulkopuolelta saapuneiden osuus:</a:t>
            </a:r>
            <a:b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b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n. 1,1 milj. €</a:t>
            </a:r>
          </a:p>
        </p:txBody>
      </p:sp>
      <p:sp>
        <p:nvSpPr>
          <p:cNvPr id="9" name="Tekstiruutu 8">
            <a:extLst>
              <a:ext uri="{FF2B5EF4-FFF2-40B4-BE49-F238E27FC236}">
                <a16:creationId xmlns:a16="http://schemas.microsoft.com/office/drawing/2014/main" id="{97A4B513-9B8B-9B90-CE77-78B50C47E610}"/>
              </a:ext>
            </a:extLst>
          </p:cNvPr>
          <p:cNvSpPr txBox="1"/>
          <p:nvPr/>
        </p:nvSpPr>
        <p:spPr>
          <a:xfrm>
            <a:off x="9306045" y="4899376"/>
            <a:ext cx="2673753" cy="14465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Laskettu </a:t>
            </a:r>
            <a:r>
              <a:rPr kumimoji="0" lang="fi-FI" sz="1400" b="1" i="0" u="sng"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8 600</a:t>
            </a: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:n uniikin </a:t>
            </a:r>
            <a:b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br>
            <a:r>
              <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kävijän pohjalta.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(ilmoitettu tapahtumapäivien yhteenlaskettu kävijämäärä</a:t>
            </a:r>
            <a:r>
              <a:rPr lang="fi-FI" sz="1000" dirty="0">
                <a:solidFill>
                  <a:prstClr val="black">
                    <a:lumMod val="65000"/>
                    <a:lumOff val="35000"/>
                  </a:prstClr>
                </a:solidFill>
                <a:latin typeface="Avenir Next LT Pro Light" panose="020B0304020202020204" pitchFamily="34" charset="0"/>
                <a:ea typeface="MS PGothic"/>
              </a:rPr>
              <a:t> </a:t>
            </a:r>
            <a:r>
              <a:rPr kumimoji="0" lang="fi-FI" sz="10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17 000 / kävijät paikan päällä keskiarvollisesti 1,97:nä päivänä. Laskelmassa on käytetty oletuksena, että kävijöistä 55 % oli Porissa asuvia kyselyjakauman mukaisesti.)</a:t>
            </a:r>
            <a:endParaRPr kumimoji="0" lang="fi-FI" sz="1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spTree>
    <p:extLst>
      <p:ext uri="{BB962C8B-B14F-4D97-AF65-F5344CB8AC3E}">
        <p14:creationId xmlns:p14="http://schemas.microsoft.com/office/powerpoint/2010/main" val="40768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6" name="Tekstiruutu 5">
            <a:extLst>
              <a:ext uri="{FF2B5EF4-FFF2-40B4-BE49-F238E27FC236}">
                <a16:creationId xmlns:a16="http://schemas.microsoft.com/office/drawing/2014/main" id="{D90C9193-EFFF-4CE3-A350-6C0C3B754990}"/>
              </a:ext>
            </a:extLst>
          </p:cNvPr>
          <p:cNvSpPr txBox="1"/>
          <p:nvPr/>
        </p:nvSpPr>
        <p:spPr>
          <a:xfrm>
            <a:off x="838200" y="1168802"/>
            <a:ext cx="880678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”Minä päivinä olit tapahtumassa? - Valitse kaikki päivät jolloin olit paikalla”</a:t>
            </a:r>
          </a:p>
        </p:txBody>
      </p:sp>
      <p:sp>
        <p:nvSpPr>
          <p:cNvPr id="10" name="Tekstiruutu 9">
            <a:extLst>
              <a:ext uri="{FF2B5EF4-FFF2-40B4-BE49-F238E27FC236}">
                <a16:creationId xmlns:a16="http://schemas.microsoft.com/office/drawing/2014/main" id="{CBBD8448-33FE-BEDB-6A25-D54325BDC58F}"/>
              </a:ext>
            </a:extLst>
          </p:cNvPr>
          <p:cNvSpPr txBox="1"/>
          <p:nvPr/>
        </p:nvSpPr>
        <p:spPr>
          <a:xfrm>
            <a:off x="9785459" y="1762137"/>
            <a:ext cx="2342882" cy="329667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Vastaajat olivat tapahtumassa keskiarvollisesti 1,97 :nä päivänä.</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2025		1,97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Porissa asuvat		1,92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Muualta saapuneet	2,03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Maks. Porissa maj.	2,88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Joukkoliik</a:t>
            </a: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Poriin </a:t>
            </a:r>
            <a:r>
              <a:rPr kumimoji="0" lang="fi-FI" sz="105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matk</a:t>
            </a: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2,69</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Ensikertalaiset		1,80</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i-FI" sz="105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Väh</a:t>
            </a:r>
            <a:r>
              <a:rPr kumimoji="0" lang="fi-FI" sz="105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3:na vuonna käyneet	3,06</a:t>
            </a:r>
          </a:p>
        </p:txBody>
      </p:sp>
      <p:sp>
        <p:nvSpPr>
          <p:cNvPr id="2" name="Otsikko 1">
            <a:extLst>
              <a:ext uri="{FF2B5EF4-FFF2-40B4-BE49-F238E27FC236}">
                <a16:creationId xmlns:a16="http://schemas.microsoft.com/office/drawing/2014/main" id="{874397D3-FD71-F873-DE95-1BE4E127B0E9}"/>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Taustaa vastaajanäytteestä  </a:t>
            </a:r>
            <a:r>
              <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rPr>
              <a:t>// Päivät paikan päällä</a:t>
            </a:r>
          </a:p>
        </p:txBody>
      </p:sp>
      <p:pic>
        <p:nvPicPr>
          <p:cNvPr id="3" name="Kuva 2">
            <a:extLst>
              <a:ext uri="{FF2B5EF4-FFF2-40B4-BE49-F238E27FC236}">
                <a16:creationId xmlns:a16="http://schemas.microsoft.com/office/drawing/2014/main" id="{73A35C8E-C36E-E4EA-689B-49938AB12EAC}"/>
              </a:ext>
            </a:extLst>
          </p:cNvPr>
          <p:cNvPicPr>
            <a:picLocks noChangeAspect="1"/>
          </p:cNvPicPr>
          <p:nvPr/>
        </p:nvPicPr>
        <p:blipFill>
          <a:blip r:embed="rId4"/>
          <a:stretch>
            <a:fillRect/>
          </a:stretch>
        </p:blipFill>
        <p:spPr>
          <a:xfrm>
            <a:off x="726111" y="2184220"/>
            <a:ext cx="3366058" cy="3550500"/>
          </a:xfrm>
          <a:prstGeom prst="rect">
            <a:avLst/>
          </a:prstGeom>
        </p:spPr>
      </p:pic>
      <p:pic>
        <p:nvPicPr>
          <p:cNvPr id="8" name="Kuva 7">
            <a:extLst>
              <a:ext uri="{FF2B5EF4-FFF2-40B4-BE49-F238E27FC236}">
                <a16:creationId xmlns:a16="http://schemas.microsoft.com/office/drawing/2014/main" id="{9BA97D30-7774-BC0F-2D6E-43A19DE79E68}"/>
              </a:ext>
            </a:extLst>
          </p:cNvPr>
          <p:cNvPicPr>
            <a:picLocks noChangeAspect="1"/>
          </p:cNvPicPr>
          <p:nvPr/>
        </p:nvPicPr>
        <p:blipFill>
          <a:blip r:embed="rId5"/>
          <a:stretch>
            <a:fillRect/>
          </a:stretch>
        </p:blipFill>
        <p:spPr>
          <a:xfrm>
            <a:off x="4092169" y="2417314"/>
            <a:ext cx="2619287" cy="2906187"/>
          </a:xfrm>
          <a:prstGeom prst="rect">
            <a:avLst/>
          </a:prstGeom>
        </p:spPr>
      </p:pic>
      <p:pic>
        <p:nvPicPr>
          <p:cNvPr id="12" name="Kuva 11">
            <a:extLst>
              <a:ext uri="{FF2B5EF4-FFF2-40B4-BE49-F238E27FC236}">
                <a16:creationId xmlns:a16="http://schemas.microsoft.com/office/drawing/2014/main" id="{CB33B6D2-1D3A-A3C8-5D93-032536AED63E}"/>
              </a:ext>
            </a:extLst>
          </p:cNvPr>
          <p:cNvPicPr>
            <a:picLocks noChangeAspect="1"/>
          </p:cNvPicPr>
          <p:nvPr/>
        </p:nvPicPr>
        <p:blipFill>
          <a:blip r:embed="rId6"/>
          <a:stretch>
            <a:fillRect/>
          </a:stretch>
        </p:blipFill>
        <p:spPr>
          <a:xfrm>
            <a:off x="6464185" y="2399901"/>
            <a:ext cx="2941015" cy="2941015"/>
          </a:xfrm>
          <a:prstGeom prst="rect">
            <a:avLst/>
          </a:prstGeom>
        </p:spPr>
      </p:pic>
    </p:spTree>
    <p:extLst>
      <p:ext uri="{BB962C8B-B14F-4D97-AF65-F5344CB8AC3E}">
        <p14:creationId xmlns:p14="http://schemas.microsoft.com/office/powerpoint/2010/main" val="2223464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00FB5D76-A95C-43B6-BB4E-3C1ED97443AB}"/>
              </a:ext>
            </a:extLst>
          </p:cNvPr>
          <p:cNvSpPr txBox="1">
            <a:spLocks/>
          </p:cNvSpPr>
          <p:nvPr/>
        </p:nvSpPr>
        <p:spPr>
          <a:xfrm>
            <a:off x="838200" y="397473"/>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6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Ensisijainen syy matkustaa Poriin</a:t>
            </a:r>
            <a:endParaRPr kumimoji="0" lang="fi-FI" sz="26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5" name="Tekstiruutu 4">
            <a:extLst>
              <a:ext uri="{FF2B5EF4-FFF2-40B4-BE49-F238E27FC236}">
                <a16:creationId xmlns:a16="http://schemas.microsoft.com/office/drawing/2014/main" id="{8FF375C8-0213-AA61-F5B3-86EBD513D0DD}"/>
              </a:ext>
            </a:extLst>
          </p:cNvPr>
          <p:cNvSpPr txBox="1"/>
          <p:nvPr/>
        </p:nvSpPr>
        <p:spPr>
          <a:xfrm>
            <a:off x="9857534" y="2090815"/>
            <a:ext cx="2138744" cy="15281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Muualta saapuneista 90 % matkusti Poriin tämän tapahtuman vuoksi.</a:t>
            </a:r>
          </a:p>
        </p:txBody>
      </p:sp>
      <p:sp>
        <p:nvSpPr>
          <p:cNvPr id="13" name="Tekstiruutu 12">
            <a:extLst>
              <a:ext uri="{FF2B5EF4-FFF2-40B4-BE49-F238E27FC236}">
                <a16:creationId xmlns:a16="http://schemas.microsoft.com/office/drawing/2014/main" id="{7A9B50C2-7568-FAFF-9579-B9890499BB44}"/>
              </a:ext>
            </a:extLst>
          </p:cNvPr>
          <p:cNvSpPr txBox="1"/>
          <p:nvPr/>
        </p:nvSpPr>
        <p:spPr>
          <a:xfrm>
            <a:off x="838198" y="1168801"/>
            <a:ext cx="8378953"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”Tulitko paikkakunnalle ensisijaisesti tämän tapahtuman vuoksi vai jostain muusta syystä?”</a:t>
            </a:r>
          </a:p>
        </p:txBody>
      </p:sp>
      <p:sp>
        <p:nvSpPr>
          <p:cNvPr id="14" name="Suorakulmio: Pyöristetyt kulmat 13">
            <a:extLst>
              <a:ext uri="{FF2B5EF4-FFF2-40B4-BE49-F238E27FC236}">
                <a16:creationId xmlns:a16="http://schemas.microsoft.com/office/drawing/2014/main" id="{0ABD391A-0445-99D1-D3E5-31321ADEF65F}"/>
              </a:ext>
            </a:extLst>
          </p:cNvPr>
          <p:cNvSpPr/>
          <p:nvPr/>
        </p:nvSpPr>
        <p:spPr bwMode="auto">
          <a:xfrm>
            <a:off x="5241590" y="4937091"/>
            <a:ext cx="1150471" cy="903895"/>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3" name="Kuva 2">
            <a:extLst>
              <a:ext uri="{FF2B5EF4-FFF2-40B4-BE49-F238E27FC236}">
                <a16:creationId xmlns:a16="http://schemas.microsoft.com/office/drawing/2014/main" id="{371D6759-803E-35C9-D439-06BC869D0CD2}"/>
              </a:ext>
            </a:extLst>
          </p:cNvPr>
          <p:cNvPicPr>
            <a:picLocks noChangeAspect="1"/>
          </p:cNvPicPr>
          <p:nvPr/>
        </p:nvPicPr>
        <p:blipFill>
          <a:blip r:embed="rId4"/>
          <a:stretch>
            <a:fillRect/>
          </a:stretch>
        </p:blipFill>
        <p:spPr>
          <a:xfrm>
            <a:off x="2852785" y="1900980"/>
            <a:ext cx="3712607" cy="4387627"/>
          </a:xfrm>
          <a:prstGeom prst="rect">
            <a:avLst/>
          </a:prstGeom>
        </p:spPr>
      </p:pic>
    </p:spTree>
    <p:extLst>
      <p:ext uri="{BB962C8B-B14F-4D97-AF65-F5344CB8AC3E}">
        <p14:creationId xmlns:p14="http://schemas.microsoft.com/office/powerpoint/2010/main" val="970403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B092-48A8-7C2A-594D-F47AC5F23D2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3AF8856-5850-950A-25B2-1049A9B050ED}"/>
              </a:ext>
            </a:extLst>
          </p:cNvPr>
          <p:cNvSpPr>
            <a:spLocks noGrp="1"/>
          </p:cNvSpPr>
          <p:nvPr>
            <p:ph type="ctrTitle"/>
          </p:nvPr>
        </p:nvSpPr>
        <p:spPr>
          <a:xfrm>
            <a:off x="1165578" y="2960577"/>
            <a:ext cx="9860844" cy="1073842"/>
          </a:xfrm>
        </p:spPr>
        <p:txBody>
          <a:bodyPr>
            <a:normAutofit/>
          </a:bodyPr>
          <a:lstStyle/>
          <a:p>
            <a:pPr>
              <a:lnSpc>
                <a:spcPct val="100000"/>
              </a:lnSpc>
            </a:pPr>
            <a:r>
              <a:rPr lang="fi-FI" sz="4000" dirty="0">
                <a:solidFill>
                  <a:schemeClr val="bg1"/>
                </a:solidFill>
              </a:rPr>
              <a:t>Koettu hyöty paikkakunnalle</a:t>
            </a:r>
            <a:endParaRPr lang="fi-FI" sz="5400" dirty="0">
              <a:solidFill>
                <a:schemeClr val="bg1"/>
              </a:solidFill>
              <a:latin typeface="+mn-lt"/>
            </a:endParaRPr>
          </a:p>
        </p:txBody>
      </p:sp>
    </p:spTree>
    <p:extLst>
      <p:ext uri="{BB962C8B-B14F-4D97-AF65-F5344CB8AC3E}">
        <p14:creationId xmlns:p14="http://schemas.microsoft.com/office/powerpoint/2010/main" val="232868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sikko 1">
            <a:extLst>
              <a:ext uri="{FF2B5EF4-FFF2-40B4-BE49-F238E27FC236}">
                <a16:creationId xmlns:a16="http://schemas.microsoft.com/office/drawing/2014/main" id="{29441140-0930-4299-8BE0-B66422DA2CCD}"/>
              </a:ext>
            </a:extLst>
          </p:cNvPr>
          <p:cNvSpPr txBox="1">
            <a:spLocks/>
          </p:cNvSpPr>
          <p:nvPr/>
        </p:nvSpPr>
        <p:spPr>
          <a:xfrm>
            <a:off x="838200" y="3240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0" i="0" u="none" strike="noStrike" kern="1200" cap="none" spc="0" normalizeH="0" baseline="0" noProof="0" dirty="0">
                <a:ln>
                  <a:noFill/>
                </a:ln>
                <a:solidFill>
                  <a:srgbClr val="00ACAB"/>
                </a:solidFill>
                <a:effectLst/>
                <a:uLnTx/>
                <a:uFillTx/>
                <a:latin typeface="Avenir Next LT Pro Demi" panose="020B0704020202020204" pitchFamily="34" charset="0"/>
              </a:rPr>
              <a:t>Tiedonkeruusta</a:t>
            </a:r>
            <a:endParaRPr kumimoji="0" lang="fi-FI" sz="36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ndParaRPr>
          </a:p>
        </p:txBody>
      </p:sp>
      <p:sp>
        <p:nvSpPr>
          <p:cNvPr id="8" name="Tekstiruutu 7">
            <a:extLst>
              <a:ext uri="{FF2B5EF4-FFF2-40B4-BE49-F238E27FC236}">
                <a16:creationId xmlns:a16="http://schemas.microsoft.com/office/drawing/2014/main" id="{569E6590-ACE0-4074-ADD0-7BDA57C0A8F1}"/>
              </a:ext>
            </a:extLst>
          </p:cNvPr>
          <p:cNvSpPr txBox="1"/>
          <p:nvPr/>
        </p:nvSpPr>
        <p:spPr>
          <a:xfrm>
            <a:off x="975077" y="1779848"/>
            <a:ext cx="6390923" cy="32778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Kyselyn kohderyhmänä olivat Jääpallon MM-kisojen 2026</a:t>
            </a:r>
            <a:r>
              <a:rPr lang="fi-FI" sz="2400" dirty="0">
                <a:solidFill>
                  <a:prstClr val="black">
                    <a:lumMod val="65000"/>
                    <a:lumOff val="35000"/>
                  </a:prstClr>
                </a:solidFill>
                <a:latin typeface="Avenir Next LT Pro Light" panose="020B0304020202020204" pitchFamily="34" charset="0"/>
              </a:rPr>
              <a:t>–kävijät.</a:t>
            </a:r>
            <a:endParaRPr kumimoji="0" lang="fi-FI" sz="2400" b="0" i="0" u="none" strike="noStrike" kern="1200" cap="none" spc="0" normalizeH="0" baseline="0" noProof="0" dirty="0">
              <a:ln>
                <a:noFill/>
              </a:ln>
              <a:solidFill>
                <a:prstClr val="black">
                  <a:lumMod val="65000"/>
                  <a:lumOff val="35000"/>
                </a:prstClr>
              </a:solidFill>
              <a:effectLst/>
              <a:highlight>
                <a:srgbClr val="FFFF00"/>
              </a:highlight>
              <a:uLnTx/>
              <a:uFillTx/>
              <a:latin typeface="Avenir Next LT Pro Light" panose="020B03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Kysely levitettiin lipun ostaneille sähköpostitse lipunmyyjän sähköposti-järjestelmän kautta.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Kyselyyn vastasi kaikkiaan </a:t>
            </a:r>
            <a:r>
              <a:rPr lang="fi-FI" sz="2400" b="1" u="sng" dirty="0">
                <a:solidFill>
                  <a:prstClr val="black">
                    <a:lumMod val="65000"/>
                    <a:lumOff val="35000"/>
                  </a:prstClr>
                </a:solidFill>
                <a:latin typeface="Avenir Next LT Pro Light" panose="020B0304020202020204" pitchFamily="34" charset="0"/>
              </a:rPr>
              <a:t>590</a:t>
            </a: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 tapahtumakävijää.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Kyselyn toteutti </a:t>
            </a:r>
            <a:r>
              <a:rPr kumimoji="0" lang="fi-FI" sz="2400"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rPr>
              <a:t>Sponsor</a:t>
            </a: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 </a:t>
            </a:r>
            <a:r>
              <a:rPr kumimoji="0" lang="fi-FI" sz="2400"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rPr>
              <a:t>Insight</a:t>
            </a:r>
            <a:r>
              <a:rPr kumimoji="0" lang="fi-FI" sz="24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 Finland.</a:t>
            </a:r>
          </a:p>
        </p:txBody>
      </p:sp>
      <p:pic>
        <p:nvPicPr>
          <p:cNvPr id="6" name="Kuva 5">
            <a:extLst>
              <a:ext uri="{FF2B5EF4-FFF2-40B4-BE49-F238E27FC236}">
                <a16:creationId xmlns:a16="http://schemas.microsoft.com/office/drawing/2014/main" id="{74762FE1-F193-4445-BFDB-A085356A82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05980" y="1779848"/>
            <a:ext cx="3222478" cy="3632273"/>
          </a:xfrm>
          <a:prstGeom prst="rect">
            <a:avLst/>
          </a:prstGeom>
        </p:spPr>
      </p:pic>
    </p:spTree>
    <p:extLst>
      <p:ext uri="{BB962C8B-B14F-4D97-AF65-F5344CB8AC3E}">
        <p14:creationId xmlns:p14="http://schemas.microsoft.com/office/powerpoint/2010/main" val="3154168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85E08-4BD0-700C-3758-2DABCDED57D0}"/>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408A257E-4513-FF45-6598-B1454E5E34D1}"/>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dirty="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A50D1F13-BDCC-26BB-EEB5-FFE9CC537B12}"/>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DC2D5C86-5626-F4BC-0F8D-9CF18DF55745}"/>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Koettu hyöty paikkakunnalle</a:t>
            </a:r>
            <a:endParaRPr kumimoji="0" lang="fi-FI" sz="2000" b="0" i="0" u="none" strike="noStrike" kern="1200" cap="none" spc="0" normalizeH="0" baseline="0" noProof="0" dirty="0">
              <a:ln>
                <a:noFill/>
              </a:ln>
              <a:solidFill>
                <a:srgbClr val="000000">
                  <a:lumMod val="65000"/>
                  <a:lumOff val="35000"/>
                </a:srgbClr>
              </a:solidFill>
              <a:effectLst/>
              <a:uLnTx/>
              <a:uFillTx/>
              <a:latin typeface="Avenir Next LT Pro" panose="020B0504020202020204" pitchFamily="34" charset="0"/>
              <a:ea typeface="MS PGothic"/>
              <a:cs typeface="+mj-cs"/>
            </a:endParaRPr>
          </a:p>
        </p:txBody>
      </p:sp>
      <p:sp>
        <p:nvSpPr>
          <p:cNvPr id="9" name="Tekstiruutu 8">
            <a:extLst>
              <a:ext uri="{FF2B5EF4-FFF2-40B4-BE49-F238E27FC236}">
                <a16:creationId xmlns:a16="http://schemas.microsoft.com/office/drawing/2014/main" id="{5E87E338-C50D-DBA9-2D1A-58C01C544152}"/>
              </a:ext>
            </a:extLst>
          </p:cNvPr>
          <p:cNvSpPr txBox="1"/>
          <p:nvPr/>
        </p:nvSpPr>
        <p:spPr>
          <a:xfrm>
            <a:off x="9846070" y="2073990"/>
            <a:ext cx="2138744" cy="247708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Porissa asuvista vastaajista </a:t>
            </a:r>
            <a:r>
              <a:rPr lang="fi-FI" sz="1500" dirty="0">
                <a:solidFill>
                  <a:prstClr val="white"/>
                </a:solidFill>
                <a:latin typeface="Avenir Next LT Pro Light" panose="020B0304020202020204" pitchFamily="34" charset="0"/>
                <a:ea typeface="MS PGothic"/>
              </a:rPr>
              <a:t>73</a:t>
            </a: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 arvioi tapahtuman merkittävimpänä hyötynä Porille olevan näkyvyys- tai mainehyödyt. </a:t>
            </a:r>
          </a:p>
        </p:txBody>
      </p:sp>
      <p:sp>
        <p:nvSpPr>
          <p:cNvPr id="3" name="Tekstiruutu 2">
            <a:extLst>
              <a:ext uri="{FF2B5EF4-FFF2-40B4-BE49-F238E27FC236}">
                <a16:creationId xmlns:a16="http://schemas.microsoft.com/office/drawing/2014/main" id="{6103B19A-5B06-4A68-B857-7DB6D2D3D8F1}"/>
              </a:ext>
            </a:extLst>
          </p:cNvPr>
          <p:cNvSpPr txBox="1"/>
          <p:nvPr/>
        </p:nvSpPr>
        <p:spPr>
          <a:xfrm>
            <a:off x="838199" y="1084095"/>
            <a:ext cx="860264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”Mikä seuraavista on mielestäsi tämän tapahtuman merkittävin </a:t>
            </a:r>
            <a:r>
              <a:rPr kumimoji="0" lang="fi-FI" sz="1400" b="1" i="1" u="sng"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HYÖTY PAIKKAKUNNALLE</a:t>
            </a: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 (tapahtuman myönteisin vaikutus)”</a:t>
            </a:r>
          </a:p>
        </p:txBody>
      </p:sp>
      <p:sp>
        <p:nvSpPr>
          <p:cNvPr id="11" name="Suorakulmio: Pyöristetyt kulmat 10">
            <a:extLst>
              <a:ext uri="{FF2B5EF4-FFF2-40B4-BE49-F238E27FC236}">
                <a16:creationId xmlns:a16="http://schemas.microsoft.com/office/drawing/2014/main" id="{320B7834-12F4-0D8D-EEFE-F28953DE4BB2}"/>
              </a:ext>
            </a:extLst>
          </p:cNvPr>
          <p:cNvSpPr/>
          <p:nvPr/>
        </p:nvSpPr>
        <p:spPr bwMode="auto">
          <a:xfrm>
            <a:off x="5270500" y="5080202"/>
            <a:ext cx="1409700" cy="693704"/>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81D2ED04-1B53-A37C-17EE-1E9EDD76F9BB}"/>
              </a:ext>
            </a:extLst>
          </p:cNvPr>
          <p:cNvPicPr>
            <a:picLocks noChangeAspect="1"/>
          </p:cNvPicPr>
          <p:nvPr/>
        </p:nvPicPr>
        <p:blipFill>
          <a:blip r:embed="rId4"/>
          <a:stretch>
            <a:fillRect/>
          </a:stretch>
        </p:blipFill>
        <p:spPr>
          <a:xfrm>
            <a:off x="2889220" y="1684399"/>
            <a:ext cx="3904772" cy="4616050"/>
          </a:xfrm>
          <a:prstGeom prst="rect">
            <a:avLst/>
          </a:prstGeom>
        </p:spPr>
      </p:pic>
    </p:spTree>
    <p:extLst>
      <p:ext uri="{BB962C8B-B14F-4D97-AF65-F5344CB8AC3E}">
        <p14:creationId xmlns:p14="http://schemas.microsoft.com/office/powerpoint/2010/main" val="3976591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BA50-30D1-2920-DD32-0634A78459F4}"/>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B4B8FA33-3487-2607-5839-EC6DB1AB6CB0}"/>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Vastuullisuuteen liittyvät puutteet</a:t>
            </a:r>
          </a:p>
        </p:txBody>
      </p:sp>
      <p:sp>
        <p:nvSpPr>
          <p:cNvPr id="6" name="Tekstiruutu 5">
            <a:extLst>
              <a:ext uri="{FF2B5EF4-FFF2-40B4-BE49-F238E27FC236}">
                <a16:creationId xmlns:a16="http://schemas.microsoft.com/office/drawing/2014/main" id="{68A8F058-9749-7507-822F-008C0D2784B1}"/>
              </a:ext>
            </a:extLst>
          </p:cNvPr>
          <p:cNvSpPr txBox="1"/>
          <p:nvPr/>
        </p:nvSpPr>
        <p:spPr>
          <a:xfrm>
            <a:off x="838200" y="1168802"/>
            <a:ext cx="6513576"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”Huomasitko tapahtumassa puutteita vastuullisuuden näkökulmasta?”</a:t>
            </a:r>
          </a:p>
        </p:txBody>
      </p:sp>
      <p:sp>
        <p:nvSpPr>
          <p:cNvPr id="13" name="Suorakulmio 12">
            <a:extLst>
              <a:ext uri="{FF2B5EF4-FFF2-40B4-BE49-F238E27FC236}">
                <a16:creationId xmlns:a16="http://schemas.microsoft.com/office/drawing/2014/main" id="{093D055E-67C9-9907-FC9C-BBBF5687D699}"/>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14" name="Kuva 13">
            <a:extLst>
              <a:ext uri="{FF2B5EF4-FFF2-40B4-BE49-F238E27FC236}">
                <a16:creationId xmlns:a16="http://schemas.microsoft.com/office/drawing/2014/main" id="{01D8E9CF-3360-56C5-9B5D-B0D9C03F5BC3}"/>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2" name="Kuva 1">
            <a:extLst>
              <a:ext uri="{FF2B5EF4-FFF2-40B4-BE49-F238E27FC236}">
                <a16:creationId xmlns:a16="http://schemas.microsoft.com/office/drawing/2014/main" id="{8A85D4C3-6D80-9E7D-0632-2610007F938F}"/>
              </a:ext>
            </a:extLst>
          </p:cNvPr>
          <p:cNvPicPr>
            <a:picLocks noChangeAspect="1"/>
          </p:cNvPicPr>
          <p:nvPr/>
        </p:nvPicPr>
        <p:blipFill>
          <a:blip r:embed="rId4"/>
          <a:stretch>
            <a:fillRect/>
          </a:stretch>
        </p:blipFill>
        <p:spPr>
          <a:xfrm>
            <a:off x="3195311" y="2229742"/>
            <a:ext cx="3763273" cy="3777211"/>
          </a:xfrm>
          <a:prstGeom prst="rect">
            <a:avLst/>
          </a:prstGeom>
        </p:spPr>
      </p:pic>
      <p:sp>
        <p:nvSpPr>
          <p:cNvPr id="3" name="Tekstiruutu 2">
            <a:extLst>
              <a:ext uri="{FF2B5EF4-FFF2-40B4-BE49-F238E27FC236}">
                <a16:creationId xmlns:a16="http://schemas.microsoft.com/office/drawing/2014/main" id="{90A07947-9EDD-B4C4-F3C3-B5EA80AACB8A}"/>
              </a:ext>
            </a:extLst>
          </p:cNvPr>
          <p:cNvSpPr txBox="1"/>
          <p:nvPr/>
        </p:nvSpPr>
        <p:spPr>
          <a:xfrm>
            <a:off x="9846070" y="2073990"/>
            <a:ext cx="2138744" cy="74584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Avoimet vastaukset toimitettu erikseen.</a:t>
            </a:r>
          </a:p>
        </p:txBody>
      </p:sp>
    </p:spTree>
    <p:extLst>
      <p:ext uri="{BB962C8B-B14F-4D97-AF65-F5344CB8AC3E}">
        <p14:creationId xmlns:p14="http://schemas.microsoft.com/office/powerpoint/2010/main" val="883058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950F9C-FA8F-4EAA-81FC-D17DDD0FB6B1}"/>
              </a:ext>
            </a:extLst>
          </p:cNvPr>
          <p:cNvSpPr>
            <a:spLocks noGrp="1"/>
          </p:cNvSpPr>
          <p:nvPr>
            <p:ph type="ctrTitle"/>
          </p:nvPr>
        </p:nvSpPr>
        <p:spPr>
          <a:xfrm>
            <a:off x="1165578" y="2960577"/>
            <a:ext cx="9860844" cy="1073842"/>
          </a:xfrm>
        </p:spPr>
        <p:txBody>
          <a:bodyPr>
            <a:normAutofit/>
          </a:bodyPr>
          <a:lstStyle/>
          <a:p>
            <a:pPr>
              <a:lnSpc>
                <a:spcPct val="100000"/>
              </a:lnSpc>
            </a:pPr>
            <a:r>
              <a:rPr lang="fi-FI" sz="4800" dirty="0">
                <a:solidFill>
                  <a:schemeClr val="bg1"/>
                </a:solidFill>
              </a:rPr>
              <a:t>Pori vierailukohteena</a:t>
            </a:r>
            <a:endParaRPr lang="fi-FI" sz="6600" dirty="0">
              <a:solidFill>
                <a:schemeClr val="bg1"/>
              </a:solidFill>
              <a:latin typeface="+mn-lt"/>
            </a:endParaRPr>
          </a:p>
        </p:txBody>
      </p:sp>
    </p:spTree>
    <p:extLst>
      <p:ext uri="{BB962C8B-B14F-4D97-AF65-F5344CB8AC3E}">
        <p14:creationId xmlns:p14="http://schemas.microsoft.com/office/powerpoint/2010/main" val="1826752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6AA7-CFB9-333D-7371-5107114850FB}"/>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B61A1067-AA64-2630-1EB8-5BCA057E1F6A}"/>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Mitä muuta teki Porissa</a:t>
            </a:r>
          </a:p>
        </p:txBody>
      </p:sp>
      <p:sp>
        <p:nvSpPr>
          <p:cNvPr id="11" name="Tekstiruutu 10">
            <a:extLst>
              <a:ext uri="{FF2B5EF4-FFF2-40B4-BE49-F238E27FC236}">
                <a16:creationId xmlns:a16="http://schemas.microsoft.com/office/drawing/2014/main" id="{3B7D01DA-803D-1AF6-EC09-D8DAED2E31B9}"/>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”Mitä muuta teit paikkakunnalla tapahtumavierailusi aikana?”</a:t>
            </a:r>
          </a:p>
        </p:txBody>
      </p:sp>
      <p:sp>
        <p:nvSpPr>
          <p:cNvPr id="4" name="Suorakulmio 3">
            <a:extLst>
              <a:ext uri="{FF2B5EF4-FFF2-40B4-BE49-F238E27FC236}">
                <a16:creationId xmlns:a16="http://schemas.microsoft.com/office/drawing/2014/main" id="{C15DD733-0D81-46DF-D6C0-179F0397AC7F}"/>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BD990454-AD16-32D8-7250-19088DFD964B}"/>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3" name="Kuva 2">
            <a:extLst>
              <a:ext uri="{FF2B5EF4-FFF2-40B4-BE49-F238E27FC236}">
                <a16:creationId xmlns:a16="http://schemas.microsoft.com/office/drawing/2014/main" id="{53470181-6B2B-CAE9-D162-6138541A9197}"/>
              </a:ext>
            </a:extLst>
          </p:cNvPr>
          <p:cNvPicPr>
            <a:picLocks noChangeAspect="1"/>
          </p:cNvPicPr>
          <p:nvPr/>
        </p:nvPicPr>
        <p:blipFill>
          <a:blip r:embed="rId4"/>
          <a:stretch>
            <a:fillRect/>
          </a:stretch>
        </p:blipFill>
        <p:spPr>
          <a:xfrm>
            <a:off x="764164" y="1938368"/>
            <a:ext cx="4102763" cy="4221785"/>
          </a:xfrm>
          <a:prstGeom prst="rect">
            <a:avLst/>
          </a:prstGeom>
        </p:spPr>
      </p:pic>
      <p:pic>
        <p:nvPicPr>
          <p:cNvPr id="6" name="Kuva 5">
            <a:extLst>
              <a:ext uri="{FF2B5EF4-FFF2-40B4-BE49-F238E27FC236}">
                <a16:creationId xmlns:a16="http://schemas.microsoft.com/office/drawing/2014/main" id="{2E6F729A-818F-FFEA-96DA-8309E4FC4ADF}"/>
              </a:ext>
            </a:extLst>
          </p:cNvPr>
          <p:cNvPicPr>
            <a:picLocks noChangeAspect="1"/>
          </p:cNvPicPr>
          <p:nvPr/>
        </p:nvPicPr>
        <p:blipFill>
          <a:blip r:embed="rId5"/>
          <a:stretch>
            <a:fillRect/>
          </a:stretch>
        </p:blipFill>
        <p:spPr>
          <a:xfrm>
            <a:off x="4084146" y="1878868"/>
            <a:ext cx="4458206" cy="4221785"/>
          </a:xfrm>
          <a:prstGeom prst="rect">
            <a:avLst/>
          </a:prstGeom>
        </p:spPr>
      </p:pic>
      <p:sp>
        <p:nvSpPr>
          <p:cNvPr id="2" name="Tekstiruutu 1">
            <a:extLst>
              <a:ext uri="{FF2B5EF4-FFF2-40B4-BE49-F238E27FC236}">
                <a16:creationId xmlns:a16="http://schemas.microsoft.com/office/drawing/2014/main" id="{1246C884-9B68-DC58-7B9A-1B27DB463F04}"/>
              </a:ext>
            </a:extLst>
          </p:cNvPr>
          <p:cNvSpPr txBox="1"/>
          <p:nvPr/>
        </p:nvSpPr>
        <p:spPr>
          <a:xfrm>
            <a:off x="9849118" y="581525"/>
            <a:ext cx="2138744" cy="490345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61 % kaikista vastaajista teki Porissa jotain muutakin kuin vieraili tässä tapahtumassa.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4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32 % kaikista vastaajista kävi ravintolassa tapahtumavierailun yhteydessä. </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4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400" b="1" u="sng" dirty="0">
                <a:solidFill>
                  <a:prstClr val="white"/>
                </a:solidFill>
                <a:latin typeface="Avenir Next LT Pro Light" panose="020B0304020202020204" pitchFamily="34" charset="0"/>
                <a:ea typeface="MS PGothic"/>
              </a:rPr>
              <a:t>Porin ulkopuolelta saapuneista </a:t>
            </a: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44 % kävi ravintolassa, 18 % kävi kahvilassa ja </a:t>
            </a: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28 % tapasi ystäviään.</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spTree>
    <p:extLst>
      <p:ext uri="{BB962C8B-B14F-4D97-AF65-F5344CB8AC3E}">
        <p14:creationId xmlns:p14="http://schemas.microsoft.com/office/powerpoint/2010/main" val="1531589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00F6F-3C0B-2F72-8785-E582836E7884}"/>
            </a:ext>
          </a:extLst>
        </p:cNvPr>
        <p:cNvGrpSpPr/>
        <p:nvPr/>
      </p:nvGrpSpPr>
      <p:grpSpPr>
        <a:xfrm>
          <a:off x="0" y="0"/>
          <a:ext cx="0" cy="0"/>
          <a:chOff x="0" y="0"/>
          <a:chExt cx="0" cy="0"/>
        </a:xfrm>
      </p:grpSpPr>
      <p:sp>
        <p:nvSpPr>
          <p:cNvPr id="3" name="Otsikko 1">
            <a:extLst>
              <a:ext uri="{FF2B5EF4-FFF2-40B4-BE49-F238E27FC236}">
                <a16:creationId xmlns:a16="http://schemas.microsoft.com/office/drawing/2014/main" id="{8B51DDA6-C05C-C516-4B58-7290E8E432AB}"/>
              </a:ext>
            </a:extLst>
          </p:cNvPr>
          <p:cNvSpPr txBox="1">
            <a:spLocks/>
          </p:cNvSpPr>
          <p:nvPr/>
        </p:nvSpPr>
        <p:spPr>
          <a:xfrm>
            <a:off x="838199" y="364993"/>
            <a:ext cx="10739907" cy="10066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”Avoin palaute palveluista paikkakunnalla. </a:t>
            </a:r>
            <a:r>
              <a:rPr kumimoji="0" lang="fi-FI" sz="2400" b="0" i="1" u="sng"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Jäitkö kaipaamaan jotain</a:t>
            </a:r>
            <a:r>
              <a:rPr kumimoji="0" lang="fi-FI" sz="2400" b="0" i="1"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 tai oliko jokin palvelu mielestäsi vaikeasti saavutettavissa?”</a:t>
            </a:r>
          </a:p>
        </p:txBody>
      </p:sp>
      <p:sp>
        <p:nvSpPr>
          <p:cNvPr id="4" name="Tekstiruutu 3">
            <a:extLst>
              <a:ext uri="{FF2B5EF4-FFF2-40B4-BE49-F238E27FC236}">
                <a16:creationId xmlns:a16="http://schemas.microsoft.com/office/drawing/2014/main" id="{D100C5D5-878E-A6CA-0A81-45AEE74145F3}"/>
              </a:ext>
            </a:extLst>
          </p:cNvPr>
          <p:cNvSpPr txBox="1"/>
          <p:nvPr/>
        </p:nvSpPr>
        <p:spPr>
          <a:xfrm>
            <a:off x="838199" y="4702461"/>
            <a:ext cx="8239188"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Kaikki avoimet vastaukset toimitettu erikseen.</a:t>
            </a:r>
          </a:p>
        </p:txBody>
      </p:sp>
      <p:sp>
        <p:nvSpPr>
          <p:cNvPr id="6" name="Tekstiruutu 5">
            <a:extLst>
              <a:ext uri="{FF2B5EF4-FFF2-40B4-BE49-F238E27FC236}">
                <a16:creationId xmlns:a16="http://schemas.microsoft.com/office/drawing/2014/main" id="{841A63CD-2276-B9FB-4B12-BEAD527AFF1B}"/>
              </a:ext>
            </a:extLst>
          </p:cNvPr>
          <p:cNvSpPr txBox="1"/>
          <p:nvPr/>
        </p:nvSpPr>
        <p:spPr>
          <a:xfrm>
            <a:off x="838199" y="1677040"/>
            <a:ext cx="10852060" cy="2462213"/>
          </a:xfrm>
          <a:prstGeom prst="rect">
            <a:avLst/>
          </a:prstGeom>
          <a:noFill/>
          <a:ln>
            <a:noFill/>
          </a:ln>
        </p:spPr>
        <p:txBody>
          <a:bodyPr wrap="square" rtlCol="0">
            <a:spAutoFit/>
          </a:bodyPr>
          <a:lstStyle/>
          <a:p>
            <a:pPr lvl="0">
              <a:defRPr/>
            </a:pPr>
            <a:r>
              <a:rPr lang="fi-FI" sz="1400" u="sng" dirty="0">
                <a:solidFill>
                  <a:prstClr val="black">
                    <a:lumMod val="65000"/>
                    <a:lumOff val="35000"/>
                  </a:prstClr>
                </a:solidFill>
                <a:latin typeface="Avenir Next LT Pro Light" panose="020B0304020202020204" pitchFamily="34" charset="0"/>
              </a:rPr>
              <a:t>Esimerkkejä teemoista avoimissa vastauksissa:</a:t>
            </a:r>
          </a:p>
          <a:p>
            <a:pPr lvl="0">
              <a:defRPr/>
            </a:pPr>
            <a:endParaRPr lang="fi-FI" sz="1400" u="sng" dirty="0">
              <a:solidFill>
                <a:prstClr val="black">
                  <a:lumMod val="65000"/>
                  <a:lumOff val="35000"/>
                </a:prstClr>
              </a:solidFill>
              <a:latin typeface="Avenir Next LT Pro Light" panose="020B0304020202020204" pitchFamily="34" charset="0"/>
            </a:endParaRPr>
          </a:p>
          <a:p>
            <a:pPr marL="342900" marR="0" lvl="0" indent="-342900" algn="l" defTabSz="914400" rtl="0" eaLnBrk="1" fontAlgn="auto" latinLnBrk="0" hangingPunct="1">
              <a:spcBef>
                <a:spcPts val="0"/>
              </a:spcBef>
              <a:spcAft>
                <a:spcPts val="0"/>
              </a:spcAft>
              <a:buClrTx/>
              <a:buSzTx/>
              <a:buFont typeface="+mj-lt"/>
              <a:buAutoNum type="arabicPeriod"/>
              <a:tabLst/>
              <a:defRPr/>
            </a:pPr>
            <a:r>
              <a:rPr lang="fi-FI" sz="1400" b="1" dirty="0">
                <a:solidFill>
                  <a:prstClr val="black">
                    <a:lumMod val="65000"/>
                    <a:lumOff val="35000"/>
                  </a:prstClr>
                </a:solidFill>
                <a:latin typeface="Avenir Next LT Pro Light" panose="020B0304020202020204" pitchFamily="34" charset="0"/>
                <a:ea typeface="MS PGothic"/>
              </a:rPr>
              <a:t>Julkisen liikenteen ja bussiyhteyksien haasteet: </a:t>
            </a:r>
            <a:r>
              <a:rPr lang="fi-FI" sz="1400" dirty="0">
                <a:solidFill>
                  <a:prstClr val="black">
                    <a:lumMod val="65000"/>
                    <a:lumOff val="35000"/>
                  </a:prstClr>
                </a:solidFill>
                <a:latin typeface="Avenir Next LT Pro Light" panose="020B0304020202020204" pitchFamily="34" charset="0"/>
                <a:ea typeface="MS PGothic"/>
              </a:rPr>
              <a:t>Monet kokivat epätietoisuutta bussiyhteyksistä ja niiden aikatauluista. Erityisesti bussipysäkkien löytäminen keskustassa koettiin vaikeaksi, ja joidenkin mielestä vuoroja oli liian vähän tai ne loppuivat liian aikaisin pelien jälkeen.</a:t>
            </a:r>
          </a:p>
          <a:p>
            <a:pPr marL="342900" marR="0" lvl="0" indent="-342900" algn="l" defTabSz="914400" rtl="0" eaLnBrk="1" fontAlgn="auto" latinLnBrk="0" hangingPunct="1">
              <a:spcBef>
                <a:spcPts val="0"/>
              </a:spcBef>
              <a:spcAft>
                <a:spcPts val="0"/>
              </a:spcAft>
              <a:buClrTx/>
              <a:buSzTx/>
              <a:buFont typeface="+mj-lt"/>
              <a:buAutoNum type="arabicPeriod"/>
              <a:tabLst/>
              <a:defRPr/>
            </a:pPr>
            <a:r>
              <a:rPr lang="fi-FI" sz="1400" b="1" dirty="0">
                <a:solidFill>
                  <a:prstClr val="black">
                    <a:lumMod val="65000"/>
                    <a:lumOff val="35000"/>
                  </a:prstClr>
                </a:solidFill>
                <a:latin typeface="Avenir Next LT Pro Light" panose="020B0304020202020204" pitchFamily="34" charset="0"/>
                <a:ea typeface="MS PGothic"/>
              </a:rPr>
              <a:t>Markkinointi ja näkyvyys katukuvassa: </a:t>
            </a:r>
            <a:r>
              <a:rPr lang="fi-FI" sz="1400" dirty="0">
                <a:solidFill>
                  <a:prstClr val="black">
                    <a:lumMod val="65000"/>
                    <a:lumOff val="35000"/>
                  </a:prstClr>
                </a:solidFill>
                <a:latin typeface="Avenir Next LT Pro Light" panose="020B0304020202020204" pitchFamily="34" charset="0"/>
                <a:ea typeface="MS PGothic"/>
              </a:rPr>
              <a:t>Vastaajat toivoivat, että kisat olisivat näkyneet vahvemmin Porin katukuvassa esimerkiksi julisteiden, opastekylttien ja näyteikkunoiden muodossa. Myös markkinoinnin aloittamista aiemmin ja sen laajempaa kohdentamista toivottiin.</a:t>
            </a:r>
          </a:p>
          <a:p>
            <a:pPr marL="342900" marR="0" lvl="0" indent="-342900" algn="l" defTabSz="914400" rtl="0" eaLnBrk="1" fontAlgn="auto" latinLnBrk="0" hangingPunct="1">
              <a:spcBef>
                <a:spcPts val="0"/>
              </a:spcBef>
              <a:spcAft>
                <a:spcPts val="0"/>
              </a:spcAft>
              <a:buClrTx/>
              <a:buSzTx/>
              <a:buFont typeface="+mj-lt"/>
              <a:buAutoNum type="arabicPeriod"/>
              <a:tabLst/>
              <a:defRPr/>
            </a:pPr>
            <a:r>
              <a:rPr lang="fi-FI" sz="1400" b="1" dirty="0">
                <a:solidFill>
                  <a:prstClr val="black">
                    <a:lumMod val="65000"/>
                    <a:lumOff val="35000"/>
                  </a:prstClr>
                </a:solidFill>
                <a:latin typeface="Avenir Next LT Pro Light" panose="020B0304020202020204" pitchFamily="34" charset="0"/>
                <a:ea typeface="MS PGothic"/>
              </a:rPr>
              <a:t>Paikallisten palveluiden ja ravintoloiden saavutettavuus: </a:t>
            </a:r>
            <a:r>
              <a:rPr lang="fi-FI" sz="1400" dirty="0">
                <a:solidFill>
                  <a:prstClr val="black">
                    <a:lumMod val="65000"/>
                    <a:lumOff val="35000"/>
                  </a:prstClr>
                </a:solidFill>
                <a:latin typeface="Avenir Next LT Pro Light" panose="020B0304020202020204" pitchFamily="34" charset="0"/>
                <a:ea typeface="MS PGothic"/>
              </a:rPr>
              <a:t>Ulkopaikkakuntalaisten oli vaikea löytää pelien jälkeen avoinna olevia ravintoloita. Toivottiin tiiviimpää yhteistyötä paikallisten yrittäjien kanssa, jotta he olisivat hyödyntäneet turistivirtaa paremmin esimerkiksi mainostamalla kisoja liikkeissään.</a:t>
            </a:r>
          </a:p>
        </p:txBody>
      </p:sp>
      <p:sp>
        <p:nvSpPr>
          <p:cNvPr id="2" name="Tekstiruutu 1">
            <a:extLst>
              <a:ext uri="{FF2B5EF4-FFF2-40B4-BE49-F238E27FC236}">
                <a16:creationId xmlns:a16="http://schemas.microsoft.com/office/drawing/2014/main" id="{1DAFA143-432B-8BC0-8D5C-8BBB18311328}"/>
              </a:ext>
            </a:extLst>
          </p:cNvPr>
          <p:cNvSpPr txBox="1"/>
          <p:nvPr/>
        </p:nvSpPr>
        <p:spPr>
          <a:xfrm>
            <a:off x="-1" y="0"/>
            <a:ext cx="83112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sng"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Tekoälyllä luotu</a:t>
            </a:r>
            <a:r>
              <a:rPr kumimoji="0" lang="fi-FI" sz="1200"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 tiivistelmä</a:t>
            </a:r>
            <a:r>
              <a:rPr kumimoji="0" lang="fi-FI" sz="1200" b="0" u="none" strike="noStrike" kern="1200" cap="none" spc="0" normalizeH="0" baseline="0" noProof="0" dirty="0">
                <a:ln>
                  <a:noFill/>
                </a:ln>
                <a:solidFill>
                  <a:srgbClr val="00B0F0"/>
                </a:solidFill>
                <a:effectLst/>
                <a:uLnTx/>
                <a:uFillTx/>
                <a:latin typeface="Avenir Next LT Pro Light" panose="020B0304020202020204" pitchFamily="34" charset="0"/>
                <a:ea typeface="MS PGothic"/>
                <a:cs typeface="+mn-cs"/>
              </a:rPr>
              <a:t> avoimista vastauksista. Huomioithan, että tekoälyn tulkinnoissa voi olla epätarkkuuksia.</a:t>
            </a:r>
          </a:p>
        </p:txBody>
      </p:sp>
    </p:spTree>
    <p:extLst>
      <p:ext uri="{BB962C8B-B14F-4D97-AF65-F5344CB8AC3E}">
        <p14:creationId xmlns:p14="http://schemas.microsoft.com/office/powerpoint/2010/main" val="463805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6AA7-CFB9-333D-7371-5107114850FB}"/>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B61A1067-AA64-2630-1EB8-5BCA057E1F6A}"/>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Porin suositeltavuus tapahtumakaupunkina</a:t>
            </a:r>
          </a:p>
        </p:txBody>
      </p:sp>
      <p:sp>
        <p:nvSpPr>
          <p:cNvPr id="11" name="Tekstiruutu 10">
            <a:extLst>
              <a:ext uri="{FF2B5EF4-FFF2-40B4-BE49-F238E27FC236}">
                <a16:creationId xmlns:a16="http://schemas.microsoft.com/office/drawing/2014/main" id="{3B7D01DA-803D-1AF6-EC09-D8DAED2E31B9}"/>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”Kuinka todennäköisesti suosittelisit tätä paikkakuntaa tapahtumakaupunkina ystävillesi tai tuttavillesi?”</a:t>
            </a:r>
          </a:p>
        </p:txBody>
      </p:sp>
      <p:sp>
        <p:nvSpPr>
          <p:cNvPr id="4" name="Suorakulmio 3">
            <a:extLst>
              <a:ext uri="{FF2B5EF4-FFF2-40B4-BE49-F238E27FC236}">
                <a16:creationId xmlns:a16="http://schemas.microsoft.com/office/drawing/2014/main" id="{C15DD733-0D81-46DF-D6C0-179F0397AC7F}"/>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BD990454-AD16-32D8-7250-19088DFD964B}"/>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6" name="Tekstiruutu 9">
            <a:extLst>
              <a:ext uri="{FF2B5EF4-FFF2-40B4-BE49-F238E27FC236}">
                <a16:creationId xmlns:a16="http://schemas.microsoft.com/office/drawing/2014/main" id="{99773D6D-C746-0E28-4EBE-2788703E184E}"/>
              </a:ext>
            </a:extLst>
          </p:cNvPr>
          <p:cNvSpPr txBox="1"/>
          <p:nvPr/>
        </p:nvSpPr>
        <p:spPr>
          <a:xfrm>
            <a:off x="9754586" y="402620"/>
            <a:ext cx="2373913" cy="550881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2000" b="1" i="0" u="sng"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NPS-luku </a:t>
            </a:r>
            <a:b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b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(suosittelijoista 9-10 vähennetään arvostelijat 0-6)</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Kaikki vastaajat: 	63</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Porissa asuvat: 	</a:t>
            </a:r>
            <a:r>
              <a:rPr lang="fi-FI" sz="1400" dirty="0">
                <a:solidFill>
                  <a:prstClr val="white"/>
                </a:solidFill>
                <a:latin typeface="Avenir Next LT Pro Light" panose="020B0304020202020204" pitchFamily="34" charset="0"/>
                <a:ea typeface="MS PGothic"/>
              </a:rPr>
              <a:t>77</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Muualta saapuneet: 	46</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Maksullisesti Porissa majoittuneet:	34</a:t>
            </a: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Joukkoliikenteellä Poriin matkustaneet:	28</a:t>
            </a: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Ensikertalaiset (jääpallon MM-tapahtumassa):	64</a:t>
            </a: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Väh</a:t>
            </a: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3:na vuonna käyneet (jääpallon MM-tapahtumassa):	51</a:t>
            </a:r>
          </a:p>
        </p:txBody>
      </p:sp>
      <p:pic>
        <p:nvPicPr>
          <p:cNvPr id="7" name="Kuva 6">
            <a:extLst>
              <a:ext uri="{FF2B5EF4-FFF2-40B4-BE49-F238E27FC236}">
                <a16:creationId xmlns:a16="http://schemas.microsoft.com/office/drawing/2014/main" id="{8130C9C6-4E2F-4557-4C6F-569438474702}"/>
              </a:ext>
            </a:extLst>
          </p:cNvPr>
          <p:cNvPicPr>
            <a:picLocks noChangeAspect="1"/>
          </p:cNvPicPr>
          <p:nvPr/>
        </p:nvPicPr>
        <p:blipFill>
          <a:blip r:embed="rId4"/>
          <a:stretch>
            <a:fillRect/>
          </a:stretch>
        </p:blipFill>
        <p:spPr>
          <a:xfrm>
            <a:off x="1559287" y="1951813"/>
            <a:ext cx="3682303" cy="4041998"/>
          </a:xfrm>
          <a:prstGeom prst="rect">
            <a:avLst/>
          </a:prstGeom>
        </p:spPr>
      </p:pic>
      <p:pic>
        <p:nvPicPr>
          <p:cNvPr id="9" name="Kuva 8">
            <a:extLst>
              <a:ext uri="{FF2B5EF4-FFF2-40B4-BE49-F238E27FC236}">
                <a16:creationId xmlns:a16="http://schemas.microsoft.com/office/drawing/2014/main" id="{01811B37-EF79-F767-D049-A96F794046BE}"/>
              </a:ext>
            </a:extLst>
          </p:cNvPr>
          <p:cNvPicPr>
            <a:picLocks noChangeAspect="1"/>
          </p:cNvPicPr>
          <p:nvPr/>
        </p:nvPicPr>
        <p:blipFill>
          <a:blip r:embed="rId5"/>
          <a:stretch>
            <a:fillRect/>
          </a:stretch>
        </p:blipFill>
        <p:spPr>
          <a:xfrm>
            <a:off x="5241590" y="1951813"/>
            <a:ext cx="3523793" cy="4182218"/>
          </a:xfrm>
          <a:prstGeom prst="rect">
            <a:avLst/>
          </a:prstGeom>
        </p:spPr>
      </p:pic>
    </p:spTree>
    <p:extLst>
      <p:ext uri="{BB962C8B-B14F-4D97-AF65-F5344CB8AC3E}">
        <p14:creationId xmlns:p14="http://schemas.microsoft.com/office/powerpoint/2010/main" val="498977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A88BF1-2E45-FCC4-29AB-EFFFCCB97A0D}"/>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9D200513-9CB9-CA5A-0CA2-EFB290143269}"/>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Porin suositeltavuus tapahtumakaupunkina</a:t>
            </a:r>
          </a:p>
        </p:txBody>
      </p:sp>
      <p:sp>
        <p:nvSpPr>
          <p:cNvPr id="11" name="Tekstiruutu 10">
            <a:extLst>
              <a:ext uri="{FF2B5EF4-FFF2-40B4-BE49-F238E27FC236}">
                <a16:creationId xmlns:a16="http://schemas.microsoft.com/office/drawing/2014/main" id="{6F0B6FF0-3DAD-8A18-FD8E-13FCFBA7A7F4}"/>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”Kuinka todennäköisesti suosittelisit tätä paikkakuntaa tapahtumakaupunkina ystävillesi tai tuttavillesi?”</a:t>
            </a:r>
          </a:p>
        </p:txBody>
      </p:sp>
      <p:sp>
        <p:nvSpPr>
          <p:cNvPr id="4" name="Suorakulmio 3">
            <a:extLst>
              <a:ext uri="{FF2B5EF4-FFF2-40B4-BE49-F238E27FC236}">
                <a16:creationId xmlns:a16="http://schemas.microsoft.com/office/drawing/2014/main" id="{C042BE55-69B1-D25F-FCB9-3362205896CB}"/>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708209F0-1138-7772-AAAE-BCF18B4566CF}"/>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2" name="Kuva 1">
            <a:extLst>
              <a:ext uri="{FF2B5EF4-FFF2-40B4-BE49-F238E27FC236}">
                <a16:creationId xmlns:a16="http://schemas.microsoft.com/office/drawing/2014/main" id="{3679B05D-73AE-51BA-9EAA-58FE6EC3D033}"/>
              </a:ext>
            </a:extLst>
          </p:cNvPr>
          <p:cNvPicPr>
            <a:picLocks noChangeAspect="1"/>
          </p:cNvPicPr>
          <p:nvPr/>
        </p:nvPicPr>
        <p:blipFill>
          <a:blip r:embed="rId4"/>
          <a:stretch>
            <a:fillRect/>
          </a:stretch>
        </p:blipFill>
        <p:spPr>
          <a:xfrm>
            <a:off x="1632168" y="1930124"/>
            <a:ext cx="3523793" cy="4182218"/>
          </a:xfrm>
          <a:prstGeom prst="rect">
            <a:avLst/>
          </a:prstGeom>
        </p:spPr>
      </p:pic>
      <p:pic>
        <p:nvPicPr>
          <p:cNvPr id="3" name="Kuva 2">
            <a:extLst>
              <a:ext uri="{FF2B5EF4-FFF2-40B4-BE49-F238E27FC236}">
                <a16:creationId xmlns:a16="http://schemas.microsoft.com/office/drawing/2014/main" id="{45653514-1D65-C6C4-084D-A211F6220DAF}"/>
              </a:ext>
            </a:extLst>
          </p:cNvPr>
          <p:cNvPicPr>
            <a:picLocks noChangeAspect="1"/>
          </p:cNvPicPr>
          <p:nvPr/>
        </p:nvPicPr>
        <p:blipFill>
          <a:blip r:embed="rId5"/>
          <a:stretch>
            <a:fillRect/>
          </a:stretch>
        </p:blipFill>
        <p:spPr>
          <a:xfrm>
            <a:off x="5477703" y="1930124"/>
            <a:ext cx="3523793" cy="4182218"/>
          </a:xfrm>
          <a:prstGeom prst="rect">
            <a:avLst/>
          </a:prstGeom>
        </p:spPr>
      </p:pic>
      <p:sp>
        <p:nvSpPr>
          <p:cNvPr id="7" name="Tekstiruutu 9">
            <a:extLst>
              <a:ext uri="{FF2B5EF4-FFF2-40B4-BE49-F238E27FC236}">
                <a16:creationId xmlns:a16="http://schemas.microsoft.com/office/drawing/2014/main" id="{AD38DB37-937D-2FE9-ED4D-EBB662166CCA}"/>
              </a:ext>
            </a:extLst>
          </p:cNvPr>
          <p:cNvSpPr txBox="1"/>
          <p:nvPr/>
        </p:nvSpPr>
        <p:spPr>
          <a:xfrm>
            <a:off x="9754586" y="402620"/>
            <a:ext cx="2373913" cy="550881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2000" b="1" i="0" u="sng"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NPS-luku </a:t>
            </a:r>
            <a:b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b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(suosittelijoista 9-10 vähennetään arvostelijat 0-6)</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Kaikki vastaajat: 	63</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Porissa asuvat: 	</a:t>
            </a:r>
            <a:r>
              <a:rPr lang="fi-FI" sz="1400" dirty="0">
                <a:solidFill>
                  <a:prstClr val="white"/>
                </a:solidFill>
                <a:latin typeface="Avenir Next LT Pro Light" panose="020B0304020202020204" pitchFamily="34" charset="0"/>
                <a:ea typeface="MS PGothic"/>
              </a:rPr>
              <a:t>77</a:t>
            </a: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lang="fi-FI" sz="1400" dirty="0">
                <a:solidFill>
                  <a:prstClr val="white"/>
                </a:solidFill>
                <a:latin typeface="Avenir Next LT Pro Light" panose="020B0304020202020204" pitchFamily="34" charset="0"/>
                <a:ea typeface="MS PGothic"/>
              </a:rPr>
              <a:t>Muualta saapuneet: 	46</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Maksullisesti Porissa majoittuneet:	34</a:t>
            </a: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Joukkoliikenteellä Poriin matkustaneet:	28</a:t>
            </a: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Ensikertalaiset (jääpallon MM-tapahtumassa):	64</a:t>
            </a:r>
          </a:p>
          <a:p>
            <a:pPr marL="0" marR="0" lvl="0" indent="0" defTabSz="914400" rtl="0" eaLnBrk="1" fontAlgn="auto" latinLnBrk="0" hangingPunct="1">
              <a:lnSpc>
                <a:spcPct val="15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prstClr val="white"/>
                </a:solidFill>
                <a:effectLst/>
                <a:uLnTx/>
                <a:uFillTx/>
                <a:latin typeface="Avenir Next LT Pro Light" panose="020B0304020202020204" pitchFamily="34" charset="0"/>
                <a:ea typeface="MS PGothic"/>
                <a:cs typeface="+mn-cs"/>
              </a:rPr>
              <a:t>Väh</a:t>
            </a:r>
            <a:r>
              <a:rPr kumimoji="0" lang="fi-FI" sz="12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 3:na vuonna käyneet (jääpallon MM-tapahtumassa):	51</a:t>
            </a:r>
          </a:p>
        </p:txBody>
      </p:sp>
    </p:spTree>
    <p:extLst>
      <p:ext uri="{BB962C8B-B14F-4D97-AF65-F5344CB8AC3E}">
        <p14:creationId xmlns:p14="http://schemas.microsoft.com/office/powerpoint/2010/main" val="4014689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8B9E-9C2D-3DEB-1C74-ACA27FD9D04E}"/>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8287B24F-64D4-4A89-96CD-5A0A1D5B55B3}"/>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4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Miksi matkustaisi Poriin uudelleen </a:t>
            </a:r>
          </a:p>
        </p:txBody>
      </p:sp>
      <p:sp>
        <p:nvSpPr>
          <p:cNvPr id="11" name="Tekstiruutu 10">
            <a:extLst>
              <a:ext uri="{FF2B5EF4-FFF2-40B4-BE49-F238E27FC236}">
                <a16:creationId xmlns:a16="http://schemas.microsoft.com/office/drawing/2014/main" id="{1B6D8B4E-C2F8-0FDE-790C-31B11EDC1074}"/>
              </a:ext>
            </a:extLst>
          </p:cNvPr>
          <p:cNvSpPr txBox="1"/>
          <p:nvPr/>
        </p:nvSpPr>
        <p:spPr>
          <a:xfrm>
            <a:off x="838200" y="1168802"/>
            <a:ext cx="8806780" cy="307777"/>
          </a:xfrm>
          <a:prstGeom prst="rect">
            <a:avLst/>
          </a:prstGeom>
          <a:noFill/>
          <a:ln>
            <a:noFill/>
          </a:ln>
        </p:spPr>
        <p:txBody>
          <a:bodyPr wrap="square" rtlCol="0">
            <a:spAutoFit/>
          </a:bodyPr>
          <a:lstStyle/>
          <a:p>
            <a:pPr lvl="0">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a:t>
            </a:r>
            <a:r>
              <a:rPr lang="fi-FI" sz="1400" i="1" dirty="0">
                <a:solidFill>
                  <a:prstClr val="black">
                    <a:lumMod val="65000"/>
                    <a:lumOff val="35000"/>
                  </a:prstClr>
                </a:solidFill>
                <a:latin typeface="Avenir Next LT Pro Light" panose="020B0304020202020204" pitchFamily="34" charset="0"/>
              </a:rPr>
              <a:t>Minkä vuoksi matkustaisit todennäköisimmin uudelleen Poriin? - Voit valita enintään 4”</a:t>
            </a:r>
            <a:endPar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endParaRPr>
          </a:p>
        </p:txBody>
      </p:sp>
      <p:sp>
        <p:nvSpPr>
          <p:cNvPr id="4" name="Suorakulmio 3">
            <a:extLst>
              <a:ext uri="{FF2B5EF4-FFF2-40B4-BE49-F238E27FC236}">
                <a16:creationId xmlns:a16="http://schemas.microsoft.com/office/drawing/2014/main" id="{F1B516DF-9BA6-9893-5EBF-27E3AFC6E0D6}"/>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CDB6CDB3-571E-37C4-02FA-37D418306963}"/>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2" name="Kuva 1">
            <a:extLst>
              <a:ext uri="{FF2B5EF4-FFF2-40B4-BE49-F238E27FC236}">
                <a16:creationId xmlns:a16="http://schemas.microsoft.com/office/drawing/2014/main" id="{99206A24-8DED-B9B5-C4FA-39783792661F}"/>
              </a:ext>
            </a:extLst>
          </p:cNvPr>
          <p:cNvPicPr>
            <a:picLocks noChangeAspect="1"/>
          </p:cNvPicPr>
          <p:nvPr/>
        </p:nvPicPr>
        <p:blipFill>
          <a:blip r:embed="rId4"/>
          <a:stretch>
            <a:fillRect/>
          </a:stretch>
        </p:blipFill>
        <p:spPr>
          <a:xfrm>
            <a:off x="2633288" y="1684399"/>
            <a:ext cx="4718488" cy="4895007"/>
          </a:xfrm>
          <a:prstGeom prst="rect">
            <a:avLst/>
          </a:prstGeom>
        </p:spPr>
      </p:pic>
      <p:sp>
        <p:nvSpPr>
          <p:cNvPr id="3" name="Tekstiruutu 2">
            <a:extLst>
              <a:ext uri="{FF2B5EF4-FFF2-40B4-BE49-F238E27FC236}">
                <a16:creationId xmlns:a16="http://schemas.microsoft.com/office/drawing/2014/main" id="{F930039E-C3F8-732A-4FA5-6689E1759F29}"/>
              </a:ext>
            </a:extLst>
          </p:cNvPr>
          <p:cNvSpPr txBox="1"/>
          <p:nvPr/>
        </p:nvSpPr>
        <p:spPr>
          <a:xfrm>
            <a:off x="9849118" y="2090815"/>
            <a:ext cx="2138744" cy="189744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43 % Satakunnan ulkopuolelta </a:t>
            </a:r>
            <a:r>
              <a:rPr lang="fi-FI" sz="1600" dirty="0" err="1">
                <a:solidFill>
                  <a:prstClr val="white"/>
                </a:solidFill>
                <a:latin typeface="Avenir Next LT Pro Light" panose="020B0304020202020204" pitchFamily="34" charset="0"/>
                <a:ea typeface="MS PGothic"/>
              </a:rPr>
              <a:t>saapu-neista</a:t>
            </a:r>
            <a:r>
              <a:rPr lang="fi-FI" sz="1600" dirty="0">
                <a:solidFill>
                  <a:prstClr val="white"/>
                </a:solidFill>
                <a:latin typeface="Avenir Next LT Pro Light" panose="020B0304020202020204" pitchFamily="34" charset="0"/>
                <a:ea typeface="MS PGothic"/>
              </a:rPr>
              <a:t> matkustaisi Poriin uudelleen Yyterin takia.</a:t>
            </a:r>
          </a:p>
        </p:txBody>
      </p:sp>
    </p:spTree>
    <p:extLst>
      <p:ext uri="{BB962C8B-B14F-4D97-AF65-F5344CB8AC3E}">
        <p14:creationId xmlns:p14="http://schemas.microsoft.com/office/powerpoint/2010/main" val="2895094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75FD0-6BB6-71A4-DE77-EE342F92F5C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DB9BAF3-7FDB-C420-F5DA-5DDFB4D6AB8A}"/>
              </a:ext>
            </a:extLst>
          </p:cNvPr>
          <p:cNvSpPr>
            <a:spLocks noGrp="1"/>
          </p:cNvSpPr>
          <p:nvPr>
            <p:ph type="ctrTitle"/>
          </p:nvPr>
        </p:nvSpPr>
        <p:spPr>
          <a:xfrm>
            <a:off x="1165578" y="2960577"/>
            <a:ext cx="9860844" cy="1073842"/>
          </a:xfrm>
        </p:spPr>
        <p:txBody>
          <a:bodyPr>
            <a:normAutofit/>
          </a:bodyPr>
          <a:lstStyle/>
          <a:p>
            <a:pPr>
              <a:lnSpc>
                <a:spcPct val="100000"/>
              </a:lnSpc>
            </a:pPr>
            <a:r>
              <a:rPr lang="fi-FI" sz="4800" dirty="0">
                <a:solidFill>
                  <a:schemeClr val="bg1"/>
                </a:solidFill>
              </a:rPr>
              <a:t>Yhteistyökumppanit</a:t>
            </a:r>
            <a:endParaRPr lang="fi-FI" sz="6600" dirty="0">
              <a:solidFill>
                <a:schemeClr val="bg1"/>
              </a:solidFill>
              <a:latin typeface="+mn-lt"/>
            </a:endParaRPr>
          </a:p>
        </p:txBody>
      </p:sp>
    </p:spTree>
    <p:extLst>
      <p:ext uri="{BB962C8B-B14F-4D97-AF65-F5344CB8AC3E}">
        <p14:creationId xmlns:p14="http://schemas.microsoft.com/office/powerpoint/2010/main" val="1072298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45DB-DDD2-3A42-00EA-06AF1A0DF462}"/>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3F719539-7A10-F9F7-37EE-46FC06D8AE29}"/>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2800" dirty="0">
                <a:solidFill>
                  <a:srgbClr val="00ACAB"/>
                </a:solidFill>
                <a:latin typeface="Avenir Next LT Pro Demi" panose="020B0704020202020204" pitchFamily="34" charset="0"/>
                <a:ea typeface="MS PGothic"/>
              </a:rPr>
              <a:t>Yhteistyökumppaneiden tunnettuus </a:t>
            </a:r>
            <a:endPar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endParaRPr>
          </a:p>
        </p:txBody>
      </p:sp>
      <p:sp>
        <p:nvSpPr>
          <p:cNvPr id="11" name="Tekstiruutu 10">
            <a:extLst>
              <a:ext uri="{FF2B5EF4-FFF2-40B4-BE49-F238E27FC236}">
                <a16:creationId xmlns:a16="http://schemas.microsoft.com/office/drawing/2014/main" id="{E75C55B0-6AA6-CAF4-D34E-291E966430BE}"/>
              </a:ext>
            </a:extLst>
          </p:cNvPr>
          <p:cNvSpPr txBox="1"/>
          <p:nvPr/>
        </p:nvSpPr>
        <p:spPr>
          <a:xfrm>
            <a:off x="838200" y="1168802"/>
            <a:ext cx="880678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 ”Valitse alla listatuista yrityksistä tai organisaatioista kaikki ne, joiden muistat sponsoroivan tapahtumaa tai olevan tapahtuman yhteistyökumppaneita. ”</a:t>
            </a:r>
          </a:p>
        </p:txBody>
      </p:sp>
      <p:sp>
        <p:nvSpPr>
          <p:cNvPr id="4" name="Suorakulmio 3">
            <a:extLst>
              <a:ext uri="{FF2B5EF4-FFF2-40B4-BE49-F238E27FC236}">
                <a16:creationId xmlns:a16="http://schemas.microsoft.com/office/drawing/2014/main" id="{F11D2F2C-7CA6-B02A-4CBD-9CC3C0F6EB3B}"/>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B9C97A90-34C8-5AC9-0938-71AB8E50A922}"/>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13" name="Tekstiruutu 12">
            <a:extLst>
              <a:ext uri="{FF2B5EF4-FFF2-40B4-BE49-F238E27FC236}">
                <a16:creationId xmlns:a16="http://schemas.microsoft.com/office/drawing/2014/main" id="{A81CE84A-2E69-356F-1649-90BB1A4BC5DC}"/>
              </a:ext>
            </a:extLst>
          </p:cNvPr>
          <p:cNvSpPr txBox="1"/>
          <p:nvPr/>
        </p:nvSpPr>
        <p:spPr>
          <a:xfrm>
            <a:off x="9849118" y="2090815"/>
            <a:ext cx="2138744" cy="22667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Porin kaupungin  tunnisti tapahtuman yhteistyö-kumppaniksi 69 % vastaajista.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sp>
        <p:nvSpPr>
          <p:cNvPr id="3" name="Suorakulmio: Pyöristetyt kulmat 2">
            <a:extLst>
              <a:ext uri="{FF2B5EF4-FFF2-40B4-BE49-F238E27FC236}">
                <a16:creationId xmlns:a16="http://schemas.microsoft.com/office/drawing/2014/main" id="{D72E4FBD-9427-798D-8691-933ED39CE0C8}"/>
              </a:ext>
            </a:extLst>
          </p:cNvPr>
          <p:cNvSpPr/>
          <p:nvPr/>
        </p:nvSpPr>
        <p:spPr bwMode="auto">
          <a:xfrm>
            <a:off x="1410199" y="2035204"/>
            <a:ext cx="3093221" cy="479329"/>
          </a:xfrm>
          <a:prstGeom prst="roundRect">
            <a:avLst/>
          </a:prstGeom>
          <a:solidFill>
            <a:schemeClr val="accent1">
              <a:lumMod val="90000"/>
              <a:alpha val="3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Verdana" pitchFamily="34" charset="0"/>
              <a:ea typeface="MS PGothic" pitchFamily="34" charset="-128"/>
              <a:cs typeface="+mn-cs"/>
            </a:endParaRPr>
          </a:p>
        </p:txBody>
      </p:sp>
      <p:pic>
        <p:nvPicPr>
          <p:cNvPr id="6" name="Kuva 5">
            <a:extLst>
              <a:ext uri="{FF2B5EF4-FFF2-40B4-BE49-F238E27FC236}">
                <a16:creationId xmlns:a16="http://schemas.microsoft.com/office/drawing/2014/main" id="{9170B804-DE5A-C0A8-6E91-8FA18EBDABBC}"/>
              </a:ext>
            </a:extLst>
          </p:cNvPr>
          <p:cNvPicPr>
            <a:picLocks noChangeAspect="1"/>
          </p:cNvPicPr>
          <p:nvPr/>
        </p:nvPicPr>
        <p:blipFill>
          <a:blip r:embed="rId4"/>
          <a:stretch>
            <a:fillRect/>
          </a:stretch>
        </p:blipFill>
        <p:spPr>
          <a:xfrm>
            <a:off x="1075425" y="2021923"/>
            <a:ext cx="4004164" cy="4420438"/>
          </a:xfrm>
          <a:prstGeom prst="rect">
            <a:avLst/>
          </a:prstGeom>
        </p:spPr>
      </p:pic>
      <p:pic>
        <p:nvPicPr>
          <p:cNvPr id="7" name="Kuva 6">
            <a:extLst>
              <a:ext uri="{FF2B5EF4-FFF2-40B4-BE49-F238E27FC236}">
                <a16:creationId xmlns:a16="http://schemas.microsoft.com/office/drawing/2014/main" id="{DFC129F8-53D1-AADF-6B37-EE52BC0AC2C6}"/>
              </a:ext>
            </a:extLst>
          </p:cNvPr>
          <p:cNvPicPr>
            <a:picLocks noChangeAspect="1"/>
          </p:cNvPicPr>
          <p:nvPr/>
        </p:nvPicPr>
        <p:blipFill>
          <a:blip r:embed="rId5"/>
          <a:stretch>
            <a:fillRect/>
          </a:stretch>
        </p:blipFill>
        <p:spPr>
          <a:xfrm>
            <a:off x="5079589" y="1932255"/>
            <a:ext cx="4010158" cy="4420438"/>
          </a:xfrm>
          <a:prstGeom prst="rect">
            <a:avLst/>
          </a:prstGeom>
        </p:spPr>
      </p:pic>
    </p:spTree>
    <p:extLst>
      <p:ext uri="{BB962C8B-B14F-4D97-AF65-F5344CB8AC3E}">
        <p14:creationId xmlns:p14="http://schemas.microsoft.com/office/powerpoint/2010/main" val="358467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sikko 1">
            <a:extLst>
              <a:ext uri="{FF2B5EF4-FFF2-40B4-BE49-F238E27FC236}">
                <a16:creationId xmlns:a16="http://schemas.microsoft.com/office/drawing/2014/main" id="{29441140-0930-4299-8BE0-B66422DA2CCD}"/>
              </a:ext>
            </a:extLst>
          </p:cNvPr>
          <p:cNvSpPr txBox="1">
            <a:spLocks/>
          </p:cNvSpPr>
          <p:nvPr/>
        </p:nvSpPr>
        <p:spPr>
          <a:xfrm>
            <a:off x="838200" y="3240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0" i="0" u="none" strike="noStrike" kern="1200" cap="none" spc="0" normalizeH="0" baseline="0" noProof="0" dirty="0">
                <a:ln>
                  <a:noFill/>
                </a:ln>
                <a:solidFill>
                  <a:srgbClr val="00ACAB"/>
                </a:solidFill>
                <a:effectLst/>
                <a:uLnTx/>
                <a:uFillTx/>
                <a:latin typeface="Avenir Next LT Pro Demi" panose="020B0704020202020204" pitchFamily="34" charset="0"/>
              </a:rPr>
              <a:t>Raportin sisältö</a:t>
            </a:r>
            <a:endParaRPr kumimoji="0" lang="fi-FI" sz="3600" b="0" i="0" u="none" strike="noStrike" kern="1200" cap="none" spc="0" normalizeH="0" baseline="0" noProof="0" dirty="0">
              <a:ln>
                <a:noFill/>
              </a:ln>
              <a:solidFill>
                <a:prstClr val="black">
                  <a:lumMod val="65000"/>
                  <a:lumOff val="35000"/>
                </a:prstClr>
              </a:solidFill>
              <a:effectLst/>
              <a:uLnTx/>
              <a:uFillTx/>
              <a:latin typeface="Avenir Next LT Pro Demi" panose="020B0704020202020204" pitchFamily="34" charset="0"/>
            </a:endParaRPr>
          </a:p>
        </p:txBody>
      </p:sp>
      <p:sp>
        <p:nvSpPr>
          <p:cNvPr id="5" name="Tekstiruutu 4">
            <a:extLst>
              <a:ext uri="{FF2B5EF4-FFF2-40B4-BE49-F238E27FC236}">
                <a16:creationId xmlns:a16="http://schemas.microsoft.com/office/drawing/2014/main" id="{BA5F3D9F-37C6-CB97-F85F-3EFAA3C20E95}"/>
              </a:ext>
            </a:extLst>
          </p:cNvPr>
          <p:cNvSpPr txBox="1"/>
          <p:nvPr/>
        </p:nvSpPr>
        <p:spPr>
          <a:xfrm>
            <a:off x="975078" y="1657502"/>
            <a:ext cx="4816121" cy="432368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Taustat vastaajanäytteestä</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Demografiset jakaumat</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Taustat saapumispäätöksestä</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Tyytyväisyys tapahtumaan</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fi-FI"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rPr>
              <a:t>Majoittuminen &amp; rahankäyttö paikkakunnalla</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fi-FI" dirty="0">
                <a:solidFill>
                  <a:prstClr val="black">
                    <a:lumMod val="65000"/>
                    <a:lumOff val="35000"/>
                  </a:prstClr>
                </a:solidFill>
                <a:latin typeface="Avenir Next LT Pro Light" panose="020B0304020202020204" pitchFamily="34" charset="0"/>
              </a:rPr>
              <a:t>Koettu hyöty paikkakunnalle</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fi-FI" dirty="0">
                <a:solidFill>
                  <a:prstClr val="black">
                    <a:lumMod val="65000"/>
                    <a:lumOff val="35000"/>
                  </a:prstClr>
                </a:solidFill>
                <a:latin typeface="Avenir Next LT Pro Light" panose="020B0304020202020204" pitchFamily="34" charset="0"/>
              </a:rPr>
              <a:t>Pori vierailukohteena</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fi-FI" b="0" i="0" u="none" strike="noStrike" kern="1200" cap="none" spc="0" normalizeH="0" baseline="0" noProof="0" dirty="0" err="1">
                <a:ln>
                  <a:noFill/>
                </a:ln>
                <a:solidFill>
                  <a:prstClr val="black">
                    <a:lumMod val="65000"/>
                    <a:lumOff val="35000"/>
                  </a:prstClr>
                </a:solidFill>
                <a:effectLst/>
                <a:uLnTx/>
                <a:uFillTx/>
                <a:latin typeface="Avenir Next LT Pro Light" panose="020B0304020202020204" pitchFamily="34" charset="0"/>
              </a:rPr>
              <a:t>Yhte</a:t>
            </a:r>
            <a:r>
              <a:rPr lang="fi-FI" dirty="0" err="1">
                <a:solidFill>
                  <a:prstClr val="black">
                    <a:lumMod val="65000"/>
                    <a:lumOff val="35000"/>
                  </a:prstClr>
                </a:solidFill>
                <a:latin typeface="Avenir Next LT Pro Light" panose="020B0304020202020204" pitchFamily="34" charset="0"/>
              </a:rPr>
              <a:t>istyökumppanit</a:t>
            </a:r>
            <a:endParaRPr kumimoji="0" lang="fi-FI"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ndParaRPr>
          </a:p>
        </p:txBody>
      </p:sp>
      <p:sp>
        <p:nvSpPr>
          <p:cNvPr id="2" name="Tekstiruutu 1">
            <a:extLst>
              <a:ext uri="{FF2B5EF4-FFF2-40B4-BE49-F238E27FC236}">
                <a16:creationId xmlns:a16="http://schemas.microsoft.com/office/drawing/2014/main" id="{AD01643D-0C51-4FE1-0E0B-D802E547B9FA}"/>
              </a:ext>
            </a:extLst>
          </p:cNvPr>
          <p:cNvSpPr txBox="1"/>
          <p:nvPr/>
        </p:nvSpPr>
        <p:spPr>
          <a:xfrm>
            <a:off x="6096000" y="1161047"/>
            <a:ext cx="5516875" cy="4764959"/>
          </a:xfrm>
          <a:prstGeom prst="rect">
            <a:avLst/>
          </a:prstGeom>
          <a:noFill/>
        </p:spPr>
        <p:txBody>
          <a:bodyPr wrap="square" rtlCol="0">
            <a:spAutoFit/>
          </a:bodyPr>
          <a:lstStyle/>
          <a:p>
            <a:pPr>
              <a:lnSpc>
                <a:spcPct val="150000"/>
              </a:lnSpc>
              <a:defRPr/>
            </a:pPr>
            <a:r>
              <a:rPr lang="fi-FI" b="1" u="sng" dirty="0">
                <a:solidFill>
                  <a:prstClr val="black">
                    <a:lumMod val="65000"/>
                    <a:lumOff val="35000"/>
                  </a:prstClr>
                </a:solidFill>
                <a:latin typeface="Avenir Next LT Pro Light" panose="020B0304020202020204" pitchFamily="34" charset="0"/>
              </a:rPr>
              <a:t>Erittelyt tässä raportissa:</a:t>
            </a:r>
          </a:p>
          <a:p>
            <a:pPr>
              <a:lnSpc>
                <a:spcPct val="150000"/>
              </a:lnSpc>
              <a:defRPr/>
            </a:pPr>
            <a:endParaRPr lang="fi-FI" dirty="0">
              <a:solidFill>
                <a:prstClr val="black">
                  <a:lumMod val="65000"/>
                  <a:lumOff val="35000"/>
                </a:prstClr>
              </a:solidFill>
              <a:latin typeface="Avenir Next LT Pro Light" panose="020B0304020202020204" pitchFamily="34" charset="0"/>
            </a:endParaRPr>
          </a:p>
          <a:p>
            <a:pPr>
              <a:lnSpc>
                <a:spcPct val="150000"/>
              </a:lnSpc>
              <a:defRPr/>
            </a:pPr>
            <a:r>
              <a:rPr lang="fi-FI" sz="1400" dirty="0">
                <a:solidFill>
                  <a:prstClr val="black">
                    <a:lumMod val="65000"/>
                    <a:lumOff val="35000"/>
                  </a:prstClr>
                </a:solidFill>
                <a:latin typeface="Avenir Next LT Pro Light" panose="020B0304020202020204" pitchFamily="34" charset="0"/>
              </a:rPr>
              <a:t>Kaikki vastaajat			N=590</a:t>
            </a:r>
          </a:p>
          <a:p>
            <a:pPr>
              <a:lnSpc>
                <a:spcPct val="150000"/>
              </a:lnSpc>
              <a:defRPr/>
            </a:pPr>
            <a:br>
              <a:rPr lang="fi-FI" sz="1400" dirty="0">
                <a:solidFill>
                  <a:prstClr val="black">
                    <a:lumMod val="65000"/>
                    <a:lumOff val="35000"/>
                  </a:prstClr>
                </a:solidFill>
                <a:latin typeface="Avenir Next LT Pro Light" panose="020B0304020202020204" pitchFamily="34" charset="0"/>
              </a:rPr>
            </a:br>
            <a:r>
              <a:rPr lang="fi-FI" sz="1400" dirty="0">
                <a:solidFill>
                  <a:prstClr val="black">
                    <a:lumMod val="65000"/>
                    <a:lumOff val="35000"/>
                  </a:prstClr>
                </a:solidFill>
                <a:latin typeface="Avenir Next LT Pro Light" panose="020B0304020202020204" pitchFamily="34" charset="0"/>
              </a:rPr>
              <a:t>Porissa asuvat			N=323</a:t>
            </a:r>
          </a:p>
          <a:p>
            <a:pPr>
              <a:lnSpc>
                <a:spcPct val="150000"/>
              </a:lnSpc>
              <a:defRPr/>
            </a:pPr>
            <a:r>
              <a:rPr lang="fi-FI" sz="1400" dirty="0">
                <a:solidFill>
                  <a:prstClr val="black">
                    <a:lumMod val="65000"/>
                    <a:lumOff val="35000"/>
                  </a:prstClr>
                </a:solidFill>
                <a:latin typeface="Avenir Next LT Pro Light" panose="020B0304020202020204" pitchFamily="34" charset="0"/>
              </a:rPr>
              <a:t>Muualta saapuneet			N=267</a:t>
            </a:r>
          </a:p>
          <a:p>
            <a:pPr>
              <a:lnSpc>
                <a:spcPct val="150000"/>
              </a:lnSpc>
              <a:defRPr/>
            </a:pPr>
            <a:endParaRPr lang="fi-FI" sz="1400" dirty="0">
              <a:solidFill>
                <a:prstClr val="black">
                  <a:lumMod val="65000"/>
                  <a:lumOff val="35000"/>
                </a:prstClr>
              </a:solidFill>
              <a:latin typeface="Avenir Next LT Pro Light" panose="020B0304020202020204" pitchFamily="34" charset="0"/>
            </a:endParaRPr>
          </a:p>
          <a:p>
            <a:pPr>
              <a:lnSpc>
                <a:spcPct val="150000"/>
              </a:lnSpc>
              <a:defRPr/>
            </a:pPr>
            <a:r>
              <a:rPr lang="fi-FI" sz="1400" dirty="0">
                <a:solidFill>
                  <a:prstClr val="black">
                    <a:lumMod val="65000"/>
                    <a:lumOff val="35000"/>
                  </a:prstClr>
                </a:solidFill>
                <a:latin typeface="Avenir Next LT Pro Light" panose="020B0304020202020204" pitchFamily="34" charset="0"/>
              </a:rPr>
              <a:t>Maksullisesti Porissa majoittuneet		N=106</a:t>
            </a:r>
          </a:p>
          <a:p>
            <a:pPr>
              <a:lnSpc>
                <a:spcPct val="150000"/>
              </a:lnSpc>
              <a:defRPr/>
            </a:pPr>
            <a:r>
              <a:rPr lang="fi-FI" sz="1400" dirty="0">
                <a:solidFill>
                  <a:prstClr val="black">
                    <a:lumMod val="65000"/>
                    <a:lumOff val="35000"/>
                  </a:prstClr>
                </a:solidFill>
                <a:latin typeface="Avenir Next LT Pro Light" panose="020B0304020202020204" pitchFamily="34" charset="0"/>
              </a:rPr>
              <a:t>Joukkoliikenteellä Poriin matkustaneet	N=36</a:t>
            </a:r>
          </a:p>
          <a:p>
            <a:pPr>
              <a:lnSpc>
                <a:spcPct val="150000"/>
              </a:lnSpc>
              <a:defRPr/>
            </a:pPr>
            <a:endParaRPr lang="fi-FI" sz="1400" dirty="0">
              <a:solidFill>
                <a:prstClr val="black">
                  <a:lumMod val="65000"/>
                  <a:lumOff val="35000"/>
                </a:prstClr>
              </a:solidFill>
              <a:latin typeface="Avenir Next LT Pro Light" panose="020B0304020202020204" pitchFamily="34" charset="0"/>
            </a:endParaRPr>
          </a:p>
          <a:p>
            <a:pPr>
              <a:lnSpc>
                <a:spcPct val="150000"/>
              </a:lnSpc>
              <a:defRPr/>
            </a:pPr>
            <a:r>
              <a:rPr lang="fi-FI" sz="1400" dirty="0">
                <a:solidFill>
                  <a:prstClr val="black">
                    <a:lumMod val="65000"/>
                    <a:lumOff val="35000"/>
                  </a:prstClr>
                </a:solidFill>
                <a:latin typeface="Avenir Next LT Pro Light" panose="020B0304020202020204" pitchFamily="34" charset="0"/>
              </a:rPr>
              <a:t>Ensikertalaiset </a:t>
            </a:r>
          </a:p>
          <a:p>
            <a:pPr>
              <a:lnSpc>
                <a:spcPct val="150000"/>
              </a:lnSpc>
              <a:defRPr/>
            </a:pPr>
            <a:r>
              <a:rPr lang="fi-FI" sz="1400" dirty="0">
                <a:solidFill>
                  <a:prstClr val="black">
                    <a:lumMod val="65000"/>
                    <a:lumOff val="35000"/>
                  </a:prstClr>
                </a:solidFill>
                <a:latin typeface="Avenir Next LT Pro Light" panose="020B0304020202020204" pitchFamily="34" charset="0"/>
              </a:rPr>
              <a:t>(jääpallon MM-tapahtumassa)		N=490</a:t>
            </a:r>
          </a:p>
          <a:p>
            <a:pPr>
              <a:lnSpc>
                <a:spcPct val="150000"/>
              </a:lnSpc>
              <a:defRPr/>
            </a:pPr>
            <a:r>
              <a:rPr lang="fi-FI" sz="1400" dirty="0" err="1">
                <a:solidFill>
                  <a:prstClr val="black">
                    <a:lumMod val="65000"/>
                    <a:lumOff val="35000"/>
                  </a:prstClr>
                </a:solidFill>
                <a:latin typeface="Avenir Next LT Pro Light" panose="020B0304020202020204" pitchFamily="34" charset="0"/>
              </a:rPr>
              <a:t>Väh</a:t>
            </a:r>
            <a:r>
              <a:rPr lang="fi-FI" sz="1400" dirty="0">
                <a:solidFill>
                  <a:prstClr val="black">
                    <a:lumMod val="65000"/>
                    <a:lumOff val="35000"/>
                  </a:prstClr>
                </a:solidFill>
                <a:latin typeface="Avenir Next LT Pro Light" panose="020B0304020202020204" pitchFamily="34" charset="0"/>
              </a:rPr>
              <a:t>. 3:na vuonna käyneet </a:t>
            </a:r>
          </a:p>
          <a:p>
            <a:pPr>
              <a:lnSpc>
                <a:spcPct val="150000"/>
              </a:lnSpc>
              <a:defRPr/>
            </a:pPr>
            <a:r>
              <a:rPr lang="fi-FI" sz="1400" dirty="0">
                <a:solidFill>
                  <a:prstClr val="black">
                    <a:lumMod val="65000"/>
                    <a:lumOff val="35000"/>
                  </a:prstClr>
                </a:solidFill>
                <a:latin typeface="Avenir Next LT Pro Light" panose="020B0304020202020204" pitchFamily="34" charset="0"/>
              </a:rPr>
              <a:t>(jääpallon MM-tapahtumassa)		N=51</a:t>
            </a:r>
          </a:p>
        </p:txBody>
      </p:sp>
      <p:cxnSp>
        <p:nvCxnSpPr>
          <p:cNvPr id="3" name="Suora yhdysviiva 2">
            <a:extLst>
              <a:ext uri="{FF2B5EF4-FFF2-40B4-BE49-F238E27FC236}">
                <a16:creationId xmlns:a16="http://schemas.microsoft.com/office/drawing/2014/main" id="{0873FAC3-6D10-18C2-D765-20D67144B003}"/>
              </a:ext>
            </a:extLst>
          </p:cNvPr>
          <p:cNvCxnSpPr>
            <a:cxnSpLocks/>
          </p:cNvCxnSpPr>
          <p:nvPr/>
        </p:nvCxnSpPr>
        <p:spPr>
          <a:xfrm flipV="1">
            <a:off x="5667697" y="1546238"/>
            <a:ext cx="0" cy="4494729"/>
          </a:xfrm>
          <a:prstGeom prst="line">
            <a:avLst/>
          </a:prstGeom>
          <a:ln w="31750">
            <a:solidFill>
              <a:schemeClr val="bg1">
                <a:lumMod val="50000"/>
                <a:alpha val="37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92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266A-1694-C610-B572-768D54165940}"/>
            </a:ext>
          </a:extLst>
        </p:cNvPr>
        <p:cNvGrpSpPr/>
        <p:nvPr/>
      </p:nvGrpSpPr>
      <p:grpSpPr>
        <a:xfrm>
          <a:off x="0" y="0"/>
          <a:ext cx="0" cy="0"/>
          <a:chOff x="0" y="0"/>
          <a:chExt cx="0" cy="0"/>
        </a:xfrm>
      </p:grpSpPr>
      <p:sp>
        <p:nvSpPr>
          <p:cNvPr id="8" name="Otsikko 1">
            <a:extLst>
              <a:ext uri="{FF2B5EF4-FFF2-40B4-BE49-F238E27FC236}">
                <a16:creationId xmlns:a16="http://schemas.microsoft.com/office/drawing/2014/main" id="{2E93F9F3-AEF6-AC54-7353-96109E337FCB}"/>
              </a:ext>
            </a:extLst>
          </p:cNvPr>
          <p:cNvSpPr txBox="1">
            <a:spLocks/>
          </p:cNvSpPr>
          <p:nvPr/>
        </p:nvSpPr>
        <p:spPr>
          <a:xfrm>
            <a:off x="838200" y="415639"/>
            <a:ext cx="8806780"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2800" dirty="0">
                <a:solidFill>
                  <a:srgbClr val="00ACAB"/>
                </a:solidFill>
                <a:latin typeface="Avenir Next LT Pro Demi" panose="020B0704020202020204" pitchFamily="34" charset="0"/>
                <a:ea typeface="MS PGothic"/>
              </a:rPr>
              <a:t>Yhteistyökumppaneiden tunnettuus </a:t>
            </a:r>
            <a:endPar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endParaRPr>
          </a:p>
        </p:txBody>
      </p:sp>
      <p:sp>
        <p:nvSpPr>
          <p:cNvPr id="11" name="Tekstiruutu 10">
            <a:extLst>
              <a:ext uri="{FF2B5EF4-FFF2-40B4-BE49-F238E27FC236}">
                <a16:creationId xmlns:a16="http://schemas.microsoft.com/office/drawing/2014/main" id="{0B5E7261-D4D6-F53F-8E0B-0F0AD058350B}"/>
              </a:ext>
            </a:extLst>
          </p:cNvPr>
          <p:cNvSpPr txBox="1"/>
          <p:nvPr/>
        </p:nvSpPr>
        <p:spPr>
          <a:xfrm>
            <a:off x="838200" y="1168802"/>
            <a:ext cx="880678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 ”Valitse alla listatuista yrityksistä tai organisaatioista kaikki ne, joiden muistat sponsoroivan tapahtumaa tai olevan tapahtuman yhteistyökumppaneita. ”</a:t>
            </a:r>
          </a:p>
        </p:txBody>
      </p:sp>
      <p:sp>
        <p:nvSpPr>
          <p:cNvPr id="4" name="Suorakulmio 3">
            <a:extLst>
              <a:ext uri="{FF2B5EF4-FFF2-40B4-BE49-F238E27FC236}">
                <a16:creationId xmlns:a16="http://schemas.microsoft.com/office/drawing/2014/main" id="{7D776597-43B9-7A2E-D10B-AA269321A4A5}"/>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5" name="Kuva 4">
            <a:extLst>
              <a:ext uri="{FF2B5EF4-FFF2-40B4-BE49-F238E27FC236}">
                <a16:creationId xmlns:a16="http://schemas.microsoft.com/office/drawing/2014/main" id="{D623C93E-FBDC-E53E-EE3E-FCF4DF5B26BB}"/>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pic>
        <p:nvPicPr>
          <p:cNvPr id="2" name="Kuva 1">
            <a:extLst>
              <a:ext uri="{FF2B5EF4-FFF2-40B4-BE49-F238E27FC236}">
                <a16:creationId xmlns:a16="http://schemas.microsoft.com/office/drawing/2014/main" id="{884DBED6-C9CB-1417-8BF6-10DF8F9DAAD0}"/>
              </a:ext>
            </a:extLst>
          </p:cNvPr>
          <p:cNvPicPr>
            <a:picLocks noChangeAspect="1"/>
          </p:cNvPicPr>
          <p:nvPr/>
        </p:nvPicPr>
        <p:blipFill>
          <a:blip r:embed="rId4"/>
          <a:stretch>
            <a:fillRect/>
          </a:stretch>
        </p:blipFill>
        <p:spPr>
          <a:xfrm>
            <a:off x="1144408" y="1999110"/>
            <a:ext cx="4550844" cy="4597485"/>
          </a:xfrm>
          <a:prstGeom prst="rect">
            <a:avLst/>
          </a:prstGeom>
        </p:spPr>
      </p:pic>
      <p:pic>
        <p:nvPicPr>
          <p:cNvPr id="9" name="Kuva 8">
            <a:extLst>
              <a:ext uri="{FF2B5EF4-FFF2-40B4-BE49-F238E27FC236}">
                <a16:creationId xmlns:a16="http://schemas.microsoft.com/office/drawing/2014/main" id="{5CA38C2C-BDCC-7427-3F51-8B9E89150002}"/>
              </a:ext>
            </a:extLst>
          </p:cNvPr>
          <p:cNvPicPr>
            <a:picLocks noChangeAspect="1"/>
          </p:cNvPicPr>
          <p:nvPr/>
        </p:nvPicPr>
        <p:blipFill>
          <a:blip r:embed="rId5"/>
          <a:stretch>
            <a:fillRect/>
          </a:stretch>
        </p:blipFill>
        <p:spPr>
          <a:xfrm>
            <a:off x="5304938" y="1992448"/>
            <a:ext cx="4544180" cy="4604147"/>
          </a:xfrm>
          <a:prstGeom prst="rect">
            <a:avLst/>
          </a:prstGeom>
        </p:spPr>
      </p:pic>
      <p:sp>
        <p:nvSpPr>
          <p:cNvPr id="14" name="Tekstiruutu 13">
            <a:extLst>
              <a:ext uri="{FF2B5EF4-FFF2-40B4-BE49-F238E27FC236}">
                <a16:creationId xmlns:a16="http://schemas.microsoft.com/office/drawing/2014/main" id="{960D1306-596A-73A3-870F-623C4C57DDA3}"/>
              </a:ext>
            </a:extLst>
          </p:cNvPr>
          <p:cNvSpPr txBox="1"/>
          <p:nvPr/>
        </p:nvSpPr>
        <p:spPr>
          <a:xfrm>
            <a:off x="9849118" y="2090815"/>
            <a:ext cx="2138744" cy="22667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Porin kaupungin  tunnisti tapahtuman yhteistyö-kumppaniksi 69 % vastaajista.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spTree>
    <p:extLst>
      <p:ext uri="{BB962C8B-B14F-4D97-AF65-F5344CB8AC3E}">
        <p14:creationId xmlns:p14="http://schemas.microsoft.com/office/powerpoint/2010/main" val="506608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52143C26-975C-4287-9C20-C98C6119EEB4}"/>
              </a:ext>
            </a:extLst>
          </p:cNvPr>
          <p:cNvSpPr/>
          <p:nvPr/>
        </p:nvSpPr>
        <p:spPr>
          <a:xfrm>
            <a:off x="0" y="-107879"/>
            <a:ext cx="12192000" cy="3536879"/>
          </a:xfrm>
          <a:prstGeom prst="rect">
            <a:avLst/>
          </a:prstGeom>
          <a:solidFill>
            <a:srgbClr val="00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Light"/>
              <a:ea typeface="+mn-ea"/>
              <a:cs typeface="+mn-cs"/>
            </a:endParaRPr>
          </a:p>
        </p:txBody>
      </p:sp>
      <p:pic>
        <p:nvPicPr>
          <p:cNvPr id="10" name="Kuva 9">
            <a:extLst>
              <a:ext uri="{FF2B5EF4-FFF2-40B4-BE49-F238E27FC236}">
                <a16:creationId xmlns:a16="http://schemas.microsoft.com/office/drawing/2014/main" id="{B432B1C5-065F-478B-AFD3-EB5D9F96E81C}"/>
              </a:ext>
            </a:extLst>
          </p:cNvPr>
          <p:cNvPicPr>
            <a:picLocks noChangeAspect="1"/>
          </p:cNvPicPr>
          <p:nvPr/>
        </p:nvPicPr>
        <p:blipFill rotWithShape="1">
          <a:blip r:embed="rId2">
            <a:extLst>
              <a:ext uri="{28A0092B-C50C-407E-A947-70E740481C1C}">
                <a14:useLocalDpi xmlns:a14="http://schemas.microsoft.com/office/drawing/2010/main" val="0"/>
              </a:ext>
            </a:extLst>
          </a:blip>
          <a:srcRect t="3481" b="15311"/>
          <a:stretch/>
        </p:blipFill>
        <p:spPr>
          <a:xfrm>
            <a:off x="4738119" y="24041"/>
            <a:ext cx="2715761" cy="1654050"/>
          </a:xfrm>
          <a:prstGeom prst="rect">
            <a:avLst/>
          </a:prstGeom>
        </p:spPr>
      </p:pic>
      <p:sp>
        <p:nvSpPr>
          <p:cNvPr id="3" name="Tekstiruutu 2">
            <a:extLst>
              <a:ext uri="{FF2B5EF4-FFF2-40B4-BE49-F238E27FC236}">
                <a16:creationId xmlns:a16="http://schemas.microsoft.com/office/drawing/2014/main" id="{8542E71E-08C6-E2CC-F2F7-66187E225F04}"/>
              </a:ext>
            </a:extLst>
          </p:cNvPr>
          <p:cNvSpPr txBox="1"/>
          <p:nvPr/>
        </p:nvSpPr>
        <p:spPr>
          <a:xfrm>
            <a:off x="4186789" y="3701785"/>
            <a:ext cx="3818419" cy="152291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2800" b="0" i="0" u="none" strike="noStrike" kern="1200" cap="none" spc="0" normalizeH="0" baseline="0" noProof="0" dirty="0">
                <a:ln>
                  <a:noFill/>
                </a:ln>
                <a:solidFill>
                  <a:prstClr val="black">
                    <a:lumMod val="65000"/>
                    <a:lumOff val="35000"/>
                  </a:prstClr>
                </a:solidFill>
                <a:effectLst/>
                <a:uLnTx/>
                <a:uFillTx/>
                <a:latin typeface="Avenir Next LT Pro" panose="020B0504020202020204" pitchFamily="34" charset="0"/>
                <a:ea typeface="+mn-ea"/>
                <a:cs typeface="+mn-cs"/>
              </a:rPr>
              <a:t>Teemu Ratilainen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teemu.ratilainen@sponsorinsight.fi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n-ea"/>
                <a:cs typeface="+mn-cs"/>
              </a:rPr>
              <a:t>040 1388 505</a:t>
            </a:r>
          </a:p>
        </p:txBody>
      </p:sp>
      <p:sp>
        <p:nvSpPr>
          <p:cNvPr id="4" name="Tekstiruutu 3">
            <a:extLst>
              <a:ext uri="{FF2B5EF4-FFF2-40B4-BE49-F238E27FC236}">
                <a16:creationId xmlns:a16="http://schemas.microsoft.com/office/drawing/2014/main" id="{D63577F0-5333-7C38-DDEC-3B7F03F9CDB6}"/>
              </a:ext>
            </a:extLst>
          </p:cNvPr>
          <p:cNvSpPr txBox="1"/>
          <p:nvPr/>
        </p:nvSpPr>
        <p:spPr>
          <a:xfrm>
            <a:off x="2247898" y="5861223"/>
            <a:ext cx="7696200" cy="1015663"/>
          </a:xfrm>
          <a:prstGeom prst="rect">
            <a:avLst/>
          </a:prstGeom>
          <a:noFill/>
        </p:spPr>
        <p:txBody>
          <a:bodyPr wrap="square">
            <a:spAutoFit/>
          </a:bodyPr>
          <a:lstStyle/>
          <a:p>
            <a:pPr algn="ctr"/>
            <a:r>
              <a:rPr lang="fi-FI" sz="1200" b="1" i="1" dirty="0" err="1">
                <a:solidFill>
                  <a:schemeClr val="bg1">
                    <a:lumMod val="50000"/>
                  </a:schemeClr>
                </a:solidFill>
              </a:rPr>
              <a:t>Sponsor</a:t>
            </a:r>
            <a:r>
              <a:rPr lang="fi-FI" sz="1200" b="1" i="1" dirty="0">
                <a:solidFill>
                  <a:schemeClr val="bg1">
                    <a:lumMod val="50000"/>
                  </a:schemeClr>
                </a:solidFill>
              </a:rPr>
              <a:t> </a:t>
            </a:r>
            <a:r>
              <a:rPr lang="fi-FI" sz="1200" b="1" i="1" dirty="0" err="1">
                <a:solidFill>
                  <a:schemeClr val="bg1">
                    <a:lumMod val="50000"/>
                  </a:schemeClr>
                </a:solidFill>
              </a:rPr>
              <a:t>Insight</a:t>
            </a:r>
            <a:r>
              <a:rPr lang="fi-FI" sz="1200" b="1" i="1" dirty="0">
                <a:solidFill>
                  <a:schemeClr val="bg1">
                    <a:lumMod val="50000"/>
                  </a:schemeClr>
                </a:solidFill>
              </a:rPr>
              <a:t> Finland </a:t>
            </a:r>
            <a:r>
              <a:rPr lang="fi-FI" sz="1200" i="1" dirty="0">
                <a:solidFill>
                  <a:schemeClr val="bg1">
                    <a:lumMod val="50000"/>
                  </a:schemeClr>
                </a:solidFill>
              </a:rPr>
              <a:t>on vuonna 1996 perustettu sponsoroinnin ja tapahtumien mittaamiseen ja konsultointiin erikoistunut tutkimusyritys. Yhdessä Ruotsin ja Norjan kumppanitoimistojen kanssa </a:t>
            </a:r>
            <a:r>
              <a:rPr lang="fi-FI" sz="1200" i="1" dirty="0" err="1">
                <a:solidFill>
                  <a:schemeClr val="bg1">
                    <a:lumMod val="50000"/>
                  </a:schemeClr>
                </a:solidFill>
              </a:rPr>
              <a:t>Sponsor</a:t>
            </a:r>
            <a:r>
              <a:rPr lang="fi-FI" sz="1200" i="1" dirty="0">
                <a:solidFill>
                  <a:schemeClr val="bg1">
                    <a:lumMod val="50000"/>
                  </a:schemeClr>
                </a:solidFill>
              </a:rPr>
              <a:t> </a:t>
            </a:r>
            <a:r>
              <a:rPr lang="fi-FI" sz="1200" i="1" dirty="0" err="1">
                <a:solidFill>
                  <a:schemeClr val="bg1">
                    <a:lumMod val="50000"/>
                  </a:schemeClr>
                </a:solidFill>
              </a:rPr>
              <a:t>Insight</a:t>
            </a:r>
            <a:r>
              <a:rPr lang="fi-FI" sz="1200" i="1" dirty="0">
                <a:solidFill>
                  <a:schemeClr val="bg1">
                    <a:lumMod val="50000"/>
                  </a:schemeClr>
                </a:solidFill>
              </a:rPr>
              <a:t> tarjoaa maakohtaista, pohjoismaista ja kansainvälistä tietoa tapahtumien ja sponsoroinnin markkinasta sekä vaikutuksista. Lisätietoja </a:t>
            </a:r>
            <a:r>
              <a:rPr lang="fi-FI" sz="1200" i="1" dirty="0" err="1">
                <a:solidFill>
                  <a:schemeClr val="bg1">
                    <a:lumMod val="50000"/>
                  </a:schemeClr>
                </a:solidFill>
              </a:rPr>
              <a:t>Sponsor</a:t>
            </a:r>
            <a:r>
              <a:rPr lang="fi-FI" sz="1200" i="1" dirty="0">
                <a:solidFill>
                  <a:schemeClr val="bg1">
                    <a:lumMod val="50000"/>
                  </a:schemeClr>
                </a:solidFill>
              </a:rPr>
              <a:t> </a:t>
            </a:r>
            <a:r>
              <a:rPr lang="fi-FI" sz="1200" i="1" dirty="0" err="1">
                <a:solidFill>
                  <a:schemeClr val="bg1">
                    <a:lumMod val="50000"/>
                  </a:schemeClr>
                </a:solidFill>
              </a:rPr>
              <a:t>Insight</a:t>
            </a:r>
            <a:r>
              <a:rPr lang="fi-FI" sz="1200" i="1" dirty="0">
                <a:solidFill>
                  <a:schemeClr val="bg1">
                    <a:lumMod val="50000"/>
                  </a:schemeClr>
                </a:solidFill>
              </a:rPr>
              <a:t> Finlandista: </a:t>
            </a:r>
            <a:r>
              <a:rPr lang="fi-FI" sz="1200" i="1" dirty="0">
                <a:solidFill>
                  <a:schemeClr val="bg1">
                    <a:lumMod val="50000"/>
                  </a:schemeClr>
                </a:solidFill>
                <a:hlinkClick r:id="rId3"/>
              </a:rPr>
              <a:t>www.sponsorinsight.fi</a:t>
            </a:r>
            <a:endParaRPr lang="fi-FI" sz="1200" i="1" dirty="0">
              <a:solidFill>
                <a:schemeClr val="bg1">
                  <a:lumMod val="50000"/>
                </a:schemeClr>
              </a:solidFill>
            </a:endParaRPr>
          </a:p>
          <a:p>
            <a:pPr algn="ctr"/>
            <a:endParaRPr lang="fi-FI" sz="1200" i="1" dirty="0">
              <a:solidFill>
                <a:schemeClr val="bg1">
                  <a:lumMod val="50000"/>
                </a:schemeClr>
              </a:solidFill>
            </a:endParaRPr>
          </a:p>
        </p:txBody>
      </p:sp>
    </p:spTree>
    <p:extLst>
      <p:ext uri="{BB962C8B-B14F-4D97-AF65-F5344CB8AC3E}">
        <p14:creationId xmlns:p14="http://schemas.microsoft.com/office/powerpoint/2010/main" val="179971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E84901-D78F-CB18-FC7F-40285C91566D}"/>
            </a:ext>
          </a:extLst>
        </p:cNvPr>
        <p:cNvGrpSpPr/>
        <p:nvPr/>
      </p:nvGrpSpPr>
      <p:grpSpPr>
        <a:xfrm>
          <a:off x="0" y="0"/>
          <a:ext cx="0" cy="0"/>
          <a:chOff x="0" y="0"/>
          <a:chExt cx="0" cy="0"/>
        </a:xfrm>
      </p:grpSpPr>
      <p:sp>
        <p:nvSpPr>
          <p:cNvPr id="7" name="Suorakulmio 6">
            <a:extLst>
              <a:ext uri="{FF2B5EF4-FFF2-40B4-BE49-F238E27FC236}">
                <a16:creationId xmlns:a16="http://schemas.microsoft.com/office/drawing/2014/main" id="{D488DE49-A302-31D1-EC82-36CF3F4087FC}"/>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46C010FB-11CC-59F2-3E2C-24C7B39044CE}"/>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8" name="Otsikko 1">
            <a:extLst>
              <a:ext uri="{FF2B5EF4-FFF2-40B4-BE49-F238E27FC236}">
                <a16:creationId xmlns:a16="http://schemas.microsoft.com/office/drawing/2014/main" id="{EFD6969B-A563-10C8-55A5-88F8DD9D4C62}"/>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800" b="0" i="0" u="none" strike="noStrike" kern="1200" cap="none" spc="0" normalizeH="0" baseline="0" noProof="0" dirty="0">
                <a:ln>
                  <a:noFill/>
                </a:ln>
                <a:solidFill>
                  <a:srgbClr val="00ACAB"/>
                </a:solidFill>
                <a:effectLst/>
                <a:uLnTx/>
                <a:uFillTx/>
                <a:latin typeface="Avenir Next LT Pro Demi" panose="020B0704020202020204" pitchFamily="34" charset="0"/>
                <a:ea typeface="MS PGothic"/>
                <a:cs typeface="+mj-cs"/>
              </a:rPr>
              <a:t>Taustaa vastaajanäytteestä</a:t>
            </a:r>
            <a:r>
              <a:rPr lang="fi-FI" sz="2000" dirty="0">
                <a:solidFill>
                  <a:srgbClr val="00ACAB"/>
                </a:solidFill>
                <a:latin typeface="Avenir Next LT Pro Demi" panose="020B0704020202020204" pitchFamily="34" charset="0"/>
              </a:rPr>
              <a:t>  </a:t>
            </a:r>
            <a:r>
              <a:rPr lang="fi-FI" sz="1800" dirty="0">
                <a:solidFill>
                  <a:schemeClr val="tx1">
                    <a:lumMod val="65000"/>
                    <a:lumOff val="35000"/>
                  </a:schemeClr>
                </a:solidFill>
                <a:latin typeface="Avenir Next LT Pro" panose="020B0504020202020204" pitchFamily="34" charset="0"/>
              </a:rPr>
              <a:t>// Kyselyyn saapuminen</a:t>
            </a:r>
            <a:endParaRPr kumimoji="0" lang="fi-FI" sz="1800" b="0" i="0" u="none" strike="noStrike" kern="1200" cap="none" spc="0" normalizeH="0" baseline="0" noProof="0" dirty="0">
              <a:ln>
                <a:noFill/>
              </a:ln>
              <a:solidFill>
                <a:srgbClr val="FF0000"/>
              </a:solidFill>
              <a:effectLst/>
              <a:uLnTx/>
              <a:uFillTx/>
              <a:latin typeface="Avenir Next LT Pro" panose="020B0504020202020204" pitchFamily="34" charset="0"/>
              <a:ea typeface="MS PGothic"/>
              <a:cs typeface="+mj-cs"/>
            </a:endParaRPr>
          </a:p>
        </p:txBody>
      </p:sp>
      <p:sp>
        <p:nvSpPr>
          <p:cNvPr id="9" name="Tekstiruutu 8">
            <a:extLst>
              <a:ext uri="{FF2B5EF4-FFF2-40B4-BE49-F238E27FC236}">
                <a16:creationId xmlns:a16="http://schemas.microsoft.com/office/drawing/2014/main" id="{78B659C9-2F10-ACCE-8CB9-D0A039898DC3}"/>
              </a:ext>
            </a:extLst>
          </p:cNvPr>
          <p:cNvSpPr txBox="1"/>
          <p:nvPr/>
        </p:nvSpPr>
        <p:spPr>
          <a:xfrm>
            <a:off x="838200" y="1168802"/>
            <a:ext cx="8806780" cy="3122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”Mitä kautta tulit vastaamaan tähän kyselyyn?”</a:t>
            </a:r>
          </a:p>
        </p:txBody>
      </p:sp>
      <p:sp>
        <p:nvSpPr>
          <p:cNvPr id="3" name="Tekstiruutu 2">
            <a:extLst>
              <a:ext uri="{FF2B5EF4-FFF2-40B4-BE49-F238E27FC236}">
                <a16:creationId xmlns:a16="http://schemas.microsoft.com/office/drawing/2014/main" id="{3FC14DA2-BEC7-4C60-6B32-62372F6F898D}"/>
              </a:ext>
            </a:extLst>
          </p:cNvPr>
          <p:cNvSpPr txBox="1"/>
          <p:nvPr/>
        </p:nvSpPr>
        <p:spPr>
          <a:xfrm>
            <a:off x="9849118" y="2616375"/>
            <a:ext cx="2138744" cy="115877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94 % tuli kyselyyn sähköpostilinkin kautta.</a:t>
            </a:r>
          </a:p>
        </p:txBody>
      </p:sp>
      <p:pic>
        <p:nvPicPr>
          <p:cNvPr id="2" name="Kuva 1">
            <a:extLst>
              <a:ext uri="{FF2B5EF4-FFF2-40B4-BE49-F238E27FC236}">
                <a16:creationId xmlns:a16="http://schemas.microsoft.com/office/drawing/2014/main" id="{0ADC9851-10F0-700E-78E8-CCE5AE76E29F}"/>
              </a:ext>
            </a:extLst>
          </p:cNvPr>
          <p:cNvPicPr>
            <a:picLocks noChangeAspect="1"/>
          </p:cNvPicPr>
          <p:nvPr/>
        </p:nvPicPr>
        <p:blipFill>
          <a:blip r:embed="rId4"/>
          <a:stretch>
            <a:fillRect/>
          </a:stretch>
        </p:blipFill>
        <p:spPr>
          <a:xfrm>
            <a:off x="3020416" y="2171501"/>
            <a:ext cx="3499407" cy="3517697"/>
          </a:xfrm>
          <a:prstGeom prst="rect">
            <a:avLst/>
          </a:prstGeom>
        </p:spPr>
      </p:pic>
    </p:spTree>
    <p:extLst>
      <p:ext uri="{BB962C8B-B14F-4D97-AF65-F5344CB8AC3E}">
        <p14:creationId xmlns:p14="http://schemas.microsoft.com/office/powerpoint/2010/main" val="226465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E8D3883D-ADC3-479D-A451-081047A399E3}"/>
              </a:ext>
            </a:extLst>
          </p:cNvPr>
          <p:cNvSpPr/>
          <p:nvPr/>
        </p:nvSpPr>
        <p:spPr bwMode="auto">
          <a:xfrm>
            <a:off x="9644980"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76E601C3-88FF-442B-A61D-FEB088D094C5}"/>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6" name="Tekstiruutu 5">
            <a:extLst>
              <a:ext uri="{FF2B5EF4-FFF2-40B4-BE49-F238E27FC236}">
                <a16:creationId xmlns:a16="http://schemas.microsoft.com/office/drawing/2014/main" id="{D90C9193-EFFF-4CE3-A350-6C0C3B754990}"/>
              </a:ext>
            </a:extLst>
          </p:cNvPr>
          <p:cNvSpPr txBox="1"/>
          <p:nvPr/>
        </p:nvSpPr>
        <p:spPr>
          <a:xfrm>
            <a:off x="838200" y="1168802"/>
            <a:ext cx="880678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prstClr val="black">
                    <a:lumMod val="65000"/>
                    <a:lumOff val="35000"/>
                  </a:prstClr>
                </a:solidFill>
                <a:effectLst/>
                <a:uLnTx/>
                <a:uFillTx/>
                <a:latin typeface="Avenir Next LT Pro Light" panose="020B0304020202020204" pitchFamily="34" charset="0"/>
                <a:ea typeface="MS PGothic"/>
                <a:cs typeface="+mn-cs"/>
              </a:rPr>
              <a:t>”Mikä seuraavista kuvaa parhaiten rooliasi tapahtumassa?”</a:t>
            </a:r>
          </a:p>
        </p:txBody>
      </p:sp>
      <p:sp>
        <p:nvSpPr>
          <p:cNvPr id="11" name="Tekstiruutu 10">
            <a:extLst>
              <a:ext uri="{FF2B5EF4-FFF2-40B4-BE49-F238E27FC236}">
                <a16:creationId xmlns:a16="http://schemas.microsoft.com/office/drawing/2014/main" id="{756F453B-3E85-E312-97ED-10A094BBB172}"/>
              </a:ext>
            </a:extLst>
          </p:cNvPr>
          <p:cNvSpPr txBox="1"/>
          <p:nvPr/>
        </p:nvSpPr>
        <p:spPr>
          <a:xfrm>
            <a:off x="9785618" y="1957567"/>
            <a:ext cx="2223546" cy="30054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Vastaajista 94 % oli tapahtumassa katsojana.</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i-FI" sz="1600" dirty="0">
              <a:solidFill>
                <a:prstClr val="white"/>
              </a:solidFill>
              <a:latin typeface="Avenir Next LT Pro Light" panose="020B0304020202020204" pitchFamily="34" charset="0"/>
              <a:ea typeface="MS PGothic"/>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i-FI" sz="1600" dirty="0">
                <a:solidFill>
                  <a:prstClr val="white"/>
                </a:solidFill>
                <a:latin typeface="Avenir Next LT Pro Light" panose="020B0304020202020204" pitchFamily="34" charset="0"/>
                <a:ea typeface="MS PGothic"/>
              </a:rPr>
              <a:t>Kutsuvieraiden tai </a:t>
            </a:r>
            <a:r>
              <a:rPr lang="fi-FI" sz="1600" dirty="0" err="1">
                <a:solidFill>
                  <a:prstClr val="white"/>
                </a:solidFill>
                <a:latin typeface="Avenir Next LT Pro Light" panose="020B0304020202020204" pitchFamily="34" charset="0"/>
                <a:ea typeface="MS PGothic"/>
              </a:rPr>
              <a:t>yhteistyökumppa-neiden</a:t>
            </a:r>
            <a:r>
              <a:rPr lang="fi-FI" sz="1600" dirty="0">
                <a:solidFill>
                  <a:prstClr val="white"/>
                </a:solidFill>
                <a:latin typeface="Avenir Next LT Pro Light" panose="020B0304020202020204" pitchFamily="34" charset="0"/>
                <a:ea typeface="MS PGothic"/>
              </a:rPr>
              <a:t> osuus </a:t>
            </a:r>
            <a:r>
              <a:rPr kumimoji="0" lang="fi-FI" sz="16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3 % vastaajista.</a:t>
            </a:r>
          </a:p>
        </p:txBody>
      </p:sp>
      <p:sp>
        <p:nvSpPr>
          <p:cNvPr id="2" name="Otsikko 1">
            <a:extLst>
              <a:ext uri="{FF2B5EF4-FFF2-40B4-BE49-F238E27FC236}">
                <a16:creationId xmlns:a16="http://schemas.microsoft.com/office/drawing/2014/main" id="{26539029-1FE2-CA40-9406-90B1D4859A4F}"/>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Taustaa vastaajanäytteestä  </a:t>
            </a:r>
            <a:r>
              <a:rPr lang="fi-FI" sz="2000" dirty="0">
                <a:solidFill>
                  <a:schemeClr val="tx1">
                    <a:lumMod val="65000"/>
                    <a:lumOff val="35000"/>
                  </a:schemeClr>
                </a:solidFill>
                <a:latin typeface="Avenir Next LT Pro" panose="020B0504020202020204" pitchFamily="34" charset="0"/>
              </a:rPr>
              <a:t>// Rooli tapahtumassa</a:t>
            </a:r>
          </a:p>
        </p:txBody>
      </p:sp>
      <p:pic>
        <p:nvPicPr>
          <p:cNvPr id="3" name="Kuva 2">
            <a:extLst>
              <a:ext uri="{FF2B5EF4-FFF2-40B4-BE49-F238E27FC236}">
                <a16:creationId xmlns:a16="http://schemas.microsoft.com/office/drawing/2014/main" id="{5142B5CC-335E-903B-52A1-3EA293AF0BC0}"/>
              </a:ext>
            </a:extLst>
          </p:cNvPr>
          <p:cNvPicPr>
            <a:picLocks noChangeAspect="1"/>
          </p:cNvPicPr>
          <p:nvPr/>
        </p:nvPicPr>
        <p:blipFill>
          <a:blip r:embed="rId4"/>
          <a:stretch>
            <a:fillRect/>
          </a:stretch>
        </p:blipFill>
        <p:spPr>
          <a:xfrm>
            <a:off x="938784" y="2021923"/>
            <a:ext cx="3097036" cy="3627434"/>
          </a:xfrm>
          <a:prstGeom prst="rect">
            <a:avLst/>
          </a:prstGeom>
        </p:spPr>
      </p:pic>
      <p:pic>
        <p:nvPicPr>
          <p:cNvPr id="5" name="Kuva 4">
            <a:extLst>
              <a:ext uri="{FF2B5EF4-FFF2-40B4-BE49-F238E27FC236}">
                <a16:creationId xmlns:a16="http://schemas.microsoft.com/office/drawing/2014/main" id="{1B757123-0488-1E9B-3529-67EDDAC7AD39}"/>
              </a:ext>
            </a:extLst>
          </p:cNvPr>
          <p:cNvPicPr>
            <a:picLocks noChangeAspect="1"/>
          </p:cNvPicPr>
          <p:nvPr/>
        </p:nvPicPr>
        <p:blipFill>
          <a:blip r:embed="rId5"/>
          <a:stretch>
            <a:fillRect/>
          </a:stretch>
        </p:blipFill>
        <p:spPr>
          <a:xfrm>
            <a:off x="4897854" y="2180358"/>
            <a:ext cx="3404898" cy="3545175"/>
          </a:xfrm>
          <a:prstGeom prst="rect">
            <a:avLst/>
          </a:prstGeom>
        </p:spPr>
      </p:pic>
    </p:spTree>
    <p:extLst>
      <p:ext uri="{BB962C8B-B14F-4D97-AF65-F5344CB8AC3E}">
        <p14:creationId xmlns:p14="http://schemas.microsoft.com/office/powerpoint/2010/main" val="282915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7B45A-ACB8-4219-4A81-0703811D3CB6}"/>
            </a:ext>
          </a:extLst>
        </p:cNvPr>
        <p:cNvGrpSpPr/>
        <p:nvPr/>
      </p:nvGrpSpPr>
      <p:grpSpPr>
        <a:xfrm>
          <a:off x="0" y="0"/>
          <a:ext cx="0" cy="0"/>
          <a:chOff x="0" y="0"/>
          <a:chExt cx="0" cy="0"/>
        </a:xfrm>
      </p:grpSpPr>
      <p:sp>
        <p:nvSpPr>
          <p:cNvPr id="9" name="Suorakulmio 8">
            <a:extLst>
              <a:ext uri="{FF2B5EF4-FFF2-40B4-BE49-F238E27FC236}">
                <a16:creationId xmlns:a16="http://schemas.microsoft.com/office/drawing/2014/main" id="{35BA9F3B-254D-59F7-3F60-4557C4F29E73}"/>
              </a:ext>
            </a:extLst>
          </p:cNvPr>
          <p:cNvSpPr/>
          <p:nvPr/>
        </p:nvSpPr>
        <p:spPr bwMode="auto">
          <a:xfrm>
            <a:off x="9644913" y="0"/>
            <a:ext cx="2547020" cy="6858000"/>
          </a:xfrm>
          <a:prstGeom prst="rect">
            <a:avLst/>
          </a:prstGeom>
          <a:solidFill>
            <a:srgbClr val="00AC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Verdana" pitchFamily="34" charset="0"/>
              <a:ea typeface="MS PGothic" pitchFamily="34" charset="-128"/>
              <a:cs typeface="+mn-cs"/>
            </a:endParaRPr>
          </a:p>
        </p:txBody>
      </p:sp>
      <p:pic>
        <p:nvPicPr>
          <p:cNvPr id="4" name="Kuva 3">
            <a:extLst>
              <a:ext uri="{FF2B5EF4-FFF2-40B4-BE49-F238E27FC236}">
                <a16:creationId xmlns:a16="http://schemas.microsoft.com/office/drawing/2014/main" id="{39EBBAFB-B88F-FC17-A09E-EBBF9560BA47}"/>
              </a:ext>
            </a:extLst>
          </p:cNvPr>
          <p:cNvPicPr>
            <a:picLocks noChangeAspect="1"/>
          </p:cNvPicPr>
          <p:nvPr/>
        </p:nvPicPr>
        <p:blipFill>
          <a:blip r:embed="rId3">
            <a:lum bright="70000" contrast="-70000"/>
          </a:blip>
          <a:stretch>
            <a:fillRect/>
          </a:stretch>
        </p:blipFill>
        <p:spPr>
          <a:xfrm>
            <a:off x="9833150" y="6448403"/>
            <a:ext cx="2266253" cy="372019"/>
          </a:xfrm>
          <a:prstGeom prst="rect">
            <a:avLst/>
          </a:prstGeom>
        </p:spPr>
      </p:pic>
      <p:sp>
        <p:nvSpPr>
          <p:cNvPr id="7" name="Tekstiruutu 6">
            <a:extLst>
              <a:ext uri="{FF2B5EF4-FFF2-40B4-BE49-F238E27FC236}">
                <a16:creationId xmlns:a16="http://schemas.microsoft.com/office/drawing/2014/main" id="{D7148B74-36DD-2285-CFE9-F77117A4ADBD}"/>
              </a:ext>
            </a:extLst>
          </p:cNvPr>
          <p:cNvSpPr txBox="1"/>
          <p:nvPr/>
        </p:nvSpPr>
        <p:spPr>
          <a:xfrm>
            <a:off x="9884170" y="2073990"/>
            <a:ext cx="2138744" cy="10920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rPr>
              <a:t>82 % vastaajista oli </a:t>
            </a:r>
            <a:r>
              <a:rPr kumimoji="0" lang="fi-FI" sz="1500" b="0" i="0" u="none" strike="noStrike" kern="1200" cap="none" spc="0" normalizeH="0" baseline="0" noProof="0">
                <a:ln>
                  <a:noFill/>
                </a:ln>
                <a:solidFill>
                  <a:prstClr val="white"/>
                </a:solidFill>
                <a:effectLst/>
                <a:uLnTx/>
                <a:uFillTx/>
                <a:latin typeface="Avenir Next LT Pro Light" panose="020B0304020202020204" pitchFamily="34" charset="0"/>
                <a:ea typeface="MS PGothic"/>
                <a:cs typeface="+mn-cs"/>
              </a:rPr>
              <a:t>tapahtumassa päivälipulla. </a:t>
            </a:r>
            <a:endParaRPr kumimoji="0" lang="fi-FI" sz="1500" b="0" i="0" u="none" strike="noStrike" kern="1200" cap="none" spc="0" normalizeH="0" baseline="0" noProof="0" dirty="0">
              <a:ln>
                <a:noFill/>
              </a:ln>
              <a:solidFill>
                <a:prstClr val="white"/>
              </a:solidFill>
              <a:effectLst/>
              <a:uLnTx/>
              <a:uFillTx/>
              <a:latin typeface="Avenir Next LT Pro Light" panose="020B0304020202020204" pitchFamily="34" charset="0"/>
              <a:ea typeface="MS PGothic"/>
              <a:cs typeface="+mn-cs"/>
            </a:endParaRPr>
          </a:p>
        </p:txBody>
      </p:sp>
      <p:pic>
        <p:nvPicPr>
          <p:cNvPr id="3" name="Kuva 2">
            <a:extLst>
              <a:ext uri="{FF2B5EF4-FFF2-40B4-BE49-F238E27FC236}">
                <a16:creationId xmlns:a16="http://schemas.microsoft.com/office/drawing/2014/main" id="{6FF4A255-F586-0417-8B6E-0852F1A229D8}"/>
              </a:ext>
            </a:extLst>
          </p:cNvPr>
          <p:cNvPicPr>
            <a:picLocks noChangeAspect="1"/>
          </p:cNvPicPr>
          <p:nvPr/>
        </p:nvPicPr>
        <p:blipFill>
          <a:blip r:embed="rId4"/>
          <a:stretch>
            <a:fillRect/>
          </a:stretch>
        </p:blipFill>
        <p:spPr>
          <a:xfrm>
            <a:off x="381146" y="2263630"/>
            <a:ext cx="3103133" cy="3017782"/>
          </a:xfrm>
          <a:prstGeom prst="rect">
            <a:avLst/>
          </a:prstGeom>
        </p:spPr>
      </p:pic>
      <p:pic>
        <p:nvPicPr>
          <p:cNvPr id="10" name="Kuva 9">
            <a:extLst>
              <a:ext uri="{FF2B5EF4-FFF2-40B4-BE49-F238E27FC236}">
                <a16:creationId xmlns:a16="http://schemas.microsoft.com/office/drawing/2014/main" id="{B6B0743D-F352-E132-C560-3865CA1C7A21}"/>
              </a:ext>
            </a:extLst>
          </p:cNvPr>
          <p:cNvPicPr>
            <a:picLocks noChangeAspect="1"/>
          </p:cNvPicPr>
          <p:nvPr/>
        </p:nvPicPr>
        <p:blipFill>
          <a:blip r:embed="rId5"/>
          <a:stretch>
            <a:fillRect/>
          </a:stretch>
        </p:blipFill>
        <p:spPr>
          <a:xfrm>
            <a:off x="3603908" y="3042703"/>
            <a:ext cx="1894938" cy="2242902"/>
          </a:xfrm>
          <a:prstGeom prst="rect">
            <a:avLst/>
          </a:prstGeom>
        </p:spPr>
      </p:pic>
      <p:pic>
        <p:nvPicPr>
          <p:cNvPr id="12" name="Kuva 11">
            <a:extLst>
              <a:ext uri="{FF2B5EF4-FFF2-40B4-BE49-F238E27FC236}">
                <a16:creationId xmlns:a16="http://schemas.microsoft.com/office/drawing/2014/main" id="{4DF909D1-EC45-1C3C-97C7-BC8A4A8C55BF}"/>
              </a:ext>
            </a:extLst>
          </p:cNvPr>
          <p:cNvPicPr>
            <a:picLocks noChangeAspect="1"/>
          </p:cNvPicPr>
          <p:nvPr/>
        </p:nvPicPr>
        <p:blipFill>
          <a:blip r:embed="rId6"/>
          <a:stretch>
            <a:fillRect/>
          </a:stretch>
        </p:blipFill>
        <p:spPr>
          <a:xfrm>
            <a:off x="5599623" y="3042703"/>
            <a:ext cx="1894938" cy="2238709"/>
          </a:xfrm>
          <a:prstGeom prst="rect">
            <a:avLst/>
          </a:prstGeom>
        </p:spPr>
      </p:pic>
      <p:pic>
        <p:nvPicPr>
          <p:cNvPr id="13" name="Kuva 12">
            <a:extLst>
              <a:ext uri="{FF2B5EF4-FFF2-40B4-BE49-F238E27FC236}">
                <a16:creationId xmlns:a16="http://schemas.microsoft.com/office/drawing/2014/main" id="{38D496B6-D383-ACE1-F256-2877D894B7DD}"/>
              </a:ext>
            </a:extLst>
          </p:cNvPr>
          <p:cNvPicPr>
            <a:picLocks noChangeAspect="1"/>
          </p:cNvPicPr>
          <p:nvPr/>
        </p:nvPicPr>
        <p:blipFill>
          <a:blip r:embed="rId7"/>
          <a:stretch>
            <a:fillRect/>
          </a:stretch>
        </p:blipFill>
        <p:spPr>
          <a:xfrm>
            <a:off x="7679698" y="2923662"/>
            <a:ext cx="1894938" cy="2242902"/>
          </a:xfrm>
          <a:prstGeom prst="rect">
            <a:avLst/>
          </a:prstGeom>
        </p:spPr>
      </p:pic>
      <p:sp>
        <p:nvSpPr>
          <p:cNvPr id="2" name="Otsikko 1">
            <a:extLst>
              <a:ext uri="{FF2B5EF4-FFF2-40B4-BE49-F238E27FC236}">
                <a16:creationId xmlns:a16="http://schemas.microsoft.com/office/drawing/2014/main" id="{3D705229-C22F-A527-DC95-9FA7B808AAA0}"/>
              </a:ext>
            </a:extLst>
          </p:cNvPr>
          <p:cNvSpPr txBox="1">
            <a:spLocks/>
          </p:cNvSpPr>
          <p:nvPr/>
        </p:nvSpPr>
        <p:spPr>
          <a:xfrm>
            <a:off x="838200" y="415639"/>
            <a:ext cx="11234464" cy="853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i-FI" sz="2800" dirty="0">
                <a:solidFill>
                  <a:srgbClr val="00ACAB"/>
                </a:solidFill>
                <a:latin typeface="Avenir Next LT Pro Demi" panose="020B0704020202020204" pitchFamily="34" charset="0"/>
              </a:rPr>
              <a:t>Taustaa vastaajanäytteestä  </a:t>
            </a:r>
            <a:r>
              <a:rPr lang="fi-FI" sz="2000" dirty="0">
                <a:solidFill>
                  <a:schemeClr val="tx1">
                    <a:lumMod val="65000"/>
                    <a:lumOff val="35000"/>
                  </a:schemeClr>
                </a:solidFill>
                <a:latin typeface="Avenir Next LT Pro" panose="020B0504020202020204" pitchFamily="34" charset="0"/>
              </a:rPr>
              <a:t>// Lipputyyppi</a:t>
            </a:r>
          </a:p>
        </p:txBody>
      </p:sp>
      <p:sp>
        <p:nvSpPr>
          <p:cNvPr id="5" name="Tekstiruutu 4">
            <a:extLst>
              <a:ext uri="{FF2B5EF4-FFF2-40B4-BE49-F238E27FC236}">
                <a16:creationId xmlns:a16="http://schemas.microsoft.com/office/drawing/2014/main" id="{25444169-A157-A260-8B88-6AC93D04868C}"/>
              </a:ext>
            </a:extLst>
          </p:cNvPr>
          <p:cNvSpPr txBox="1"/>
          <p:nvPr/>
        </p:nvSpPr>
        <p:spPr>
          <a:xfrm>
            <a:off x="838200" y="1168802"/>
            <a:ext cx="8806780" cy="307777"/>
          </a:xfrm>
          <a:prstGeom prst="rect">
            <a:avLst/>
          </a:prstGeom>
          <a:noFill/>
          <a:ln>
            <a:noFill/>
          </a:ln>
        </p:spPr>
        <p:txBody>
          <a:bodyPr wrap="square" rtlCol="0">
            <a:spAutoFit/>
          </a:bodyPr>
          <a:lstStyle/>
          <a:p>
            <a:pPr lvl="0">
              <a:defRPr/>
            </a:pPr>
            <a:r>
              <a:rPr lang="fi-FI" sz="1400" i="1" dirty="0">
                <a:solidFill>
                  <a:prstClr val="black">
                    <a:lumMod val="65000"/>
                    <a:lumOff val="35000"/>
                  </a:prstClr>
                </a:solidFill>
                <a:latin typeface="Avenir Next LT Pro Light" panose="020B0304020202020204" pitchFamily="34" charset="0"/>
              </a:rPr>
              <a:t>”Millaista lippua käytit osallistuessasi tapahtumaan?”</a:t>
            </a:r>
          </a:p>
        </p:txBody>
      </p:sp>
    </p:spTree>
    <p:extLst>
      <p:ext uri="{BB962C8B-B14F-4D97-AF65-F5344CB8AC3E}">
        <p14:creationId xmlns:p14="http://schemas.microsoft.com/office/powerpoint/2010/main" val="13096910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MS PGothic"/>
        <a:cs typeface=""/>
      </a:majorFont>
      <a:minorFont>
        <a:latin typeface="Verdan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Verdana"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14630</TotalTime>
  <Words>2889</Words>
  <Application>Microsoft Office PowerPoint</Application>
  <PresentationFormat>Laajakuva</PresentationFormat>
  <Paragraphs>423</Paragraphs>
  <Slides>61</Slides>
  <Notes>52</Notes>
  <HiddenSlides>7</HiddenSlides>
  <MMClips>0</MMClips>
  <ScaleCrop>false</ScaleCrop>
  <HeadingPairs>
    <vt:vector size="6" baseType="variant">
      <vt:variant>
        <vt:lpstr>Käytetyt fontit</vt:lpstr>
      </vt:variant>
      <vt:variant>
        <vt:i4>7</vt:i4>
      </vt:variant>
      <vt:variant>
        <vt:lpstr>Teema</vt:lpstr>
      </vt:variant>
      <vt:variant>
        <vt:i4>6</vt:i4>
      </vt:variant>
      <vt:variant>
        <vt:lpstr>Dian otsikot</vt:lpstr>
      </vt:variant>
      <vt:variant>
        <vt:i4>61</vt:i4>
      </vt:variant>
    </vt:vector>
  </HeadingPairs>
  <TitlesOfParts>
    <vt:vector size="74" baseType="lpstr">
      <vt:lpstr>Arial</vt:lpstr>
      <vt:lpstr>Avenir Next LT Pro</vt:lpstr>
      <vt:lpstr>Avenir Next LT Pro Demi</vt:lpstr>
      <vt:lpstr>Avenir Next LT Pro Light</vt:lpstr>
      <vt:lpstr>Calibri</vt:lpstr>
      <vt:lpstr>Calibri Light</vt:lpstr>
      <vt:lpstr>Verdana</vt:lpstr>
      <vt:lpstr>3_Office-teema</vt:lpstr>
      <vt:lpstr>2_Blank Presentation</vt:lpstr>
      <vt:lpstr>2_Office-teema</vt:lpstr>
      <vt:lpstr>Office-teema</vt:lpstr>
      <vt:lpstr>4_Office-teema</vt:lpstr>
      <vt:lpstr>6_Office-teema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Demografiset jakaumat</vt:lpstr>
      <vt:lpstr>PowerPoint-esitys</vt:lpstr>
      <vt:lpstr>PowerPoint-esitys</vt:lpstr>
      <vt:lpstr>PowerPoint-esitys</vt:lpstr>
      <vt:lpstr>PowerPoint-esitys</vt:lpstr>
      <vt:lpstr>PowerPoint-esitys</vt:lpstr>
      <vt:lpstr>Taustat saapumispäätöksestä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Tyytyväisyys tapahtumaan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Majoittuminen &amp; rahankäyttö paikkakunnalla</vt:lpstr>
      <vt:lpstr>PowerPoint-esitys</vt:lpstr>
      <vt:lpstr>PowerPoint-esitys</vt:lpstr>
      <vt:lpstr>PowerPoint-esitys</vt:lpstr>
      <vt:lpstr>PowerPoint-esitys</vt:lpstr>
      <vt:lpstr>PowerPoint-esitys</vt:lpstr>
      <vt:lpstr>PowerPoint-esitys</vt:lpstr>
      <vt:lpstr>PowerPoint-esitys</vt:lpstr>
      <vt:lpstr>Koettu hyöty paikkakunnalle</vt:lpstr>
      <vt:lpstr>PowerPoint-esitys</vt:lpstr>
      <vt:lpstr>PowerPoint-esitys</vt:lpstr>
      <vt:lpstr>Pori vierailukohteena</vt:lpstr>
      <vt:lpstr>PowerPoint-esitys</vt:lpstr>
      <vt:lpstr>PowerPoint-esitys</vt:lpstr>
      <vt:lpstr>PowerPoint-esitys</vt:lpstr>
      <vt:lpstr>PowerPoint-esitys</vt:lpstr>
      <vt:lpstr>PowerPoint-esitys</vt:lpstr>
      <vt:lpstr>Yhteistyökumppanit</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Teemu Ratilainen</dc:creator>
  <cp:lastModifiedBy>Teemu Ratilainen</cp:lastModifiedBy>
  <cp:revision>401</cp:revision>
  <dcterms:created xsi:type="dcterms:W3CDTF">2017-08-15T10:02:08Z</dcterms:created>
  <dcterms:modified xsi:type="dcterms:W3CDTF">2026-02-27T12:09:40Z</dcterms:modified>
</cp:coreProperties>
</file>